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7" r:id="rId5"/>
    <p:sldId id="265" r:id="rId6"/>
    <p:sldId id="258" r:id="rId7"/>
    <p:sldId id="266" r:id="rId8"/>
    <p:sldId id="277" r:id="rId9"/>
    <p:sldId id="275" r:id="rId10"/>
    <p:sldId id="269" r:id="rId11"/>
    <p:sldId id="288" r:id="rId12"/>
    <p:sldId id="278" r:id="rId13"/>
    <p:sldId id="279" r:id="rId14"/>
    <p:sldId id="276" r:id="rId15"/>
    <p:sldId id="281"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107E0-56E8-42A3-9ADA-C9D1E34188B1}" v="1" dt="2025-10-28T22:25:50.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7"/>
  </p:normalViewPr>
  <p:slideViewPr>
    <p:cSldViewPr snapToGrid="0">
      <p:cViewPr varScale="1">
        <p:scale>
          <a:sx n="68" d="100"/>
          <a:sy n="68" d="100"/>
        </p:scale>
        <p:origin x="94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Rogers" userId="ba1cebbf-fbfd-459b-9763-a436e7339e74" providerId="ADAL" clId="{5699AC96-2610-4402-B664-C9912B2762B0}"/>
    <pc:docChg chg="undo custSel addSld delSld modSld">
      <pc:chgData name="Beth Rogers" userId="ba1cebbf-fbfd-459b-9763-a436e7339e74" providerId="ADAL" clId="{5699AC96-2610-4402-B664-C9912B2762B0}" dt="2026-01-14T17:32:21.447" v="188" actId="20577"/>
      <pc:docMkLst>
        <pc:docMk/>
      </pc:docMkLst>
      <pc:sldChg chg="modSp mod">
        <pc:chgData name="Beth Rogers" userId="ba1cebbf-fbfd-459b-9763-a436e7339e74" providerId="ADAL" clId="{5699AC96-2610-4402-B664-C9912B2762B0}" dt="2026-01-14T17:32:21.447" v="188" actId="20577"/>
        <pc:sldMkLst>
          <pc:docMk/>
          <pc:sldMk cId="2333893970" sldId="265"/>
        </pc:sldMkLst>
        <pc:spChg chg="mod">
          <ac:chgData name="Beth Rogers" userId="ba1cebbf-fbfd-459b-9763-a436e7339e74" providerId="ADAL" clId="{5699AC96-2610-4402-B664-C9912B2762B0}" dt="2026-01-14T17:32:21.447" v="188" actId="20577"/>
          <ac:spMkLst>
            <pc:docMk/>
            <pc:sldMk cId="2333893970" sldId="265"/>
            <ac:spMk id="2" creationId="{00000000-0000-0000-0000-000000000000}"/>
          </ac:spMkLst>
        </pc:spChg>
      </pc:sldChg>
      <pc:sldChg chg="modSp mod">
        <pc:chgData name="Beth Rogers" userId="ba1cebbf-fbfd-459b-9763-a436e7339e74" providerId="ADAL" clId="{5699AC96-2610-4402-B664-C9912B2762B0}" dt="2026-01-14T17:27:05.907" v="136" actId="20577"/>
        <pc:sldMkLst>
          <pc:docMk/>
          <pc:sldMk cId="3864440091" sldId="266"/>
        </pc:sldMkLst>
        <pc:spChg chg="mod">
          <ac:chgData name="Beth Rogers" userId="ba1cebbf-fbfd-459b-9763-a436e7339e74" providerId="ADAL" clId="{5699AC96-2610-4402-B664-C9912B2762B0}" dt="2026-01-14T17:27:05.907" v="136" actId="20577"/>
          <ac:spMkLst>
            <pc:docMk/>
            <pc:sldMk cId="3864440091" sldId="266"/>
            <ac:spMk id="4" creationId="{00000000-0000-0000-0000-000000000000}"/>
          </ac:spMkLst>
        </pc:spChg>
      </pc:sldChg>
      <pc:sldChg chg="modSp mod">
        <pc:chgData name="Beth Rogers" userId="ba1cebbf-fbfd-459b-9763-a436e7339e74" providerId="ADAL" clId="{5699AC96-2610-4402-B664-C9912B2762B0}" dt="2026-01-14T17:27:23.882" v="157" actId="20577"/>
        <pc:sldMkLst>
          <pc:docMk/>
          <pc:sldMk cId="553402977" sldId="275"/>
        </pc:sldMkLst>
        <pc:spChg chg="mod">
          <ac:chgData name="Beth Rogers" userId="ba1cebbf-fbfd-459b-9763-a436e7339e74" providerId="ADAL" clId="{5699AC96-2610-4402-B664-C9912B2762B0}" dt="2026-01-14T17:27:23.882" v="157" actId="20577"/>
          <ac:spMkLst>
            <pc:docMk/>
            <pc:sldMk cId="553402977" sldId="275"/>
            <ac:spMk id="4" creationId="{BAF6832F-C30E-EE1E-23DA-D059DD225438}"/>
          </ac:spMkLst>
        </pc:spChg>
      </pc:sldChg>
      <pc:sldChg chg="modSp mod">
        <pc:chgData name="Beth Rogers" userId="ba1cebbf-fbfd-459b-9763-a436e7339e74" providerId="ADAL" clId="{5699AC96-2610-4402-B664-C9912B2762B0}" dt="2026-01-14T17:29:29.037" v="179" actId="1076"/>
        <pc:sldMkLst>
          <pc:docMk/>
          <pc:sldMk cId="2934208948" sldId="276"/>
        </pc:sldMkLst>
        <pc:spChg chg="mod">
          <ac:chgData name="Beth Rogers" userId="ba1cebbf-fbfd-459b-9763-a436e7339e74" providerId="ADAL" clId="{5699AC96-2610-4402-B664-C9912B2762B0}" dt="2026-01-14T17:29:29.037" v="179" actId="1076"/>
          <ac:spMkLst>
            <pc:docMk/>
            <pc:sldMk cId="2934208948" sldId="276"/>
            <ac:spMk id="3" creationId="{C93F507D-D72C-55BD-6F40-9066FA475D4A}"/>
          </ac:spMkLst>
        </pc:spChg>
      </pc:sldChg>
      <pc:sldChg chg="modSp mod">
        <pc:chgData name="Beth Rogers" userId="ba1cebbf-fbfd-459b-9763-a436e7339e74" providerId="ADAL" clId="{5699AC96-2610-4402-B664-C9912B2762B0}" dt="2026-01-14T17:26:49.769" v="134" actId="20577"/>
        <pc:sldMkLst>
          <pc:docMk/>
          <pc:sldMk cId="3666736700" sldId="277"/>
        </pc:sldMkLst>
        <pc:spChg chg="mod">
          <ac:chgData name="Beth Rogers" userId="ba1cebbf-fbfd-459b-9763-a436e7339e74" providerId="ADAL" clId="{5699AC96-2610-4402-B664-C9912B2762B0}" dt="2026-01-14T17:26:49.769" v="134" actId="20577"/>
          <ac:spMkLst>
            <pc:docMk/>
            <pc:sldMk cId="3666736700" sldId="277"/>
            <ac:spMk id="16" creationId="{04E4B2E3-F355-369D-AEBA-ECDA0E6F9209}"/>
          </ac:spMkLst>
        </pc:spChg>
      </pc:sldChg>
      <pc:sldChg chg="modSp mod">
        <pc:chgData name="Beth Rogers" userId="ba1cebbf-fbfd-459b-9763-a436e7339e74" providerId="ADAL" clId="{5699AC96-2610-4402-B664-C9912B2762B0}" dt="2026-01-14T17:29:50.248" v="180" actId="20577"/>
        <pc:sldMkLst>
          <pc:docMk/>
          <pc:sldMk cId="2349189391" sldId="280"/>
        </pc:sldMkLst>
        <pc:spChg chg="mod">
          <ac:chgData name="Beth Rogers" userId="ba1cebbf-fbfd-459b-9763-a436e7339e74" providerId="ADAL" clId="{5699AC96-2610-4402-B664-C9912B2762B0}" dt="2026-01-14T17:29:50.248" v="180" actId="20577"/>
          <ac:spMkLst>
            <pc:docMk/>
            <pc:sldMk cId="2349189391" sldId="280"/>
            <ac:spMk id="8" creationId="{AAB49560-32C4-94E1-DCF3-C170B8BEAE3B}"/>
          </ac:spMkLst>
        </pc:spChg>
      </pc:sldChg>
      <pc:sldChg chg="del">
        <pc:chgData name="Beth Rogers" userId="ba1cebbf-fbfd-459b-9763-a436e7339e74" providerId="ADAL" clId="{5699AC96-2610-4402-B664-C9912B2762B0}" dt="2026-01-14T17:30:06.785" v="181" actId="2696"/>
        <pc:sldMkLst>
          <pc:docMk/>
          <pc:sldMk cId="3505537686"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8FA96-6DCC-4D9D-9063-2411DC337BE1}"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US"/>
        </a:p>
      </dgm:t>
    </dgm:pt>
    <dgm:pt modelId="{FA466263-B90C-4C14-B4BD-2FDFF3F61C1F}">
      <dgm:prSet/>
      <dgm:spPr/>
      <dgm:t>
        <a:bodyPr/>
        <a:lstStyle/>
        <a:p>
          <a:r>
            <a:rPr lang="en-US"/>
            <a:t>Eligible expenses include: </a:t>
          </a:r>
        </a:p>
      </dgm:t>
    </dgm:pt>
    <dgm:pt modelId="{3F16D606-FA7B-4712-AEC1-11279DC32A0B}" type="parTrans" cxnId="{D136A155-A261-4A00-B2F4-4E1D3331C589}">
      <dgm:prSet/>
      <dgm:spPr/>
      <dgm:t>
        <a:bodyPr/>
        <a:lstStyle/>
        <a:p>
          <a:endParaRPr lang="en-US"/>
        </a:p>
      </dgm:t>
    </dgm:pt>
    <dgm:pt modelId="{C3E89DE1-69F5-45E7-931F-3771076C8F08}" type="sibTrans" cxnId="{D136A155-A261-4A00-B2F4-4E1D3331C589}">
      <dgm:prSet/>
      <dgm:spPr/>
      <dgm:t>
        <a:bodyPr/>
        <a:lstStyle/>
        <a:p>
          <a:endParaRPr lang="en-US"/>
        </a:p>
      </dgm:t>
    </dgm:pt>
    <dgm:pt modelId="{E585793D-6CBD-427F-8404-F20A6B0D589E}">
      <dgm:prSet/>
      <dgm:spPr/>
      <dgm:t>
        <a:bodyPr/>
        <a:lstStyle/>
        <a:p>
          <a:r>
            <a:rPr lang="en-US"/>
            <a:t>School tuition</a:t>
          </a:r>
        </a:p>
      </dgm:t>
    </dgm:pt>
    <dgm:pt modelId="{B3DC3C22-48F1-4C43-91DD-AF23BF4FCF5D}" type="parTrans" cxnId="{2B0277E4-A7A4-4C7C-B6B3-38E701D154B7}">
      <dgm:prSet/>
      <dgm:spPr/>
      <dgm:t>
        <a:bodyPr/>
        <a:lstStyle/>
        <a:p>
          <a:endParaRPr lang="en-US"/>
        </a:p>
      </dgm:t>
    </dgm:pt>
    <dgm:pt modelId="{BC3AE3B1-3201-495B-8DA2-8329147F2C4E}" type="sibTrans" cxnId="{2B0277E4-A7A4-4C7C-B6B3-38E701D154B7}">
      <dgm:prSet/>
      <dgm:spPr/>
      <dgm:t>
        <a:bodyPr/>
        <a:lstStyle/>
        <a:p>
          <a:endParaRPr lang="en-US"/>
        </a:p>
      </dgm:t>
    </dgm:pt>
    <dgm:pt modelId="{260EBEFF-3ABF-423D-9A99-12FA7D08BA90}">
      <dgm:prSet/>
      <dgm:spPr/>
      <dgm:t>
        <a:bodyPr/>
        <a:lstStyle/>
        <a:p>
          <a:r>
            <a:rPr lang="en-US"/>
            <a:t>Tutoring</a:t>
          </a:r>
        </a:p>
      </dgm:t>
    </dgm:pt>
    <dgm:pt modelId="{368A3FBA-4244-4CAB-835D-2DE0A4B24E4A}" type="parTrans" cxnId="{A8BA00CF-7CE7-4D40-A482-172BF39E0206}">
      <dgm:prSet/>
      <dgm:spPr/>
      <dgm:t>
        <a:bodyPr/>
        <a:lstStyle/>
        <a:p>
          <a:endParaRPr lang="en-US"/>
        </a:p>
      </dgm:t>
    </dgm:pt>
    <dgm:pt modelId="{BEC2D373-7542-4E8F-89B3-F83AA45B0CA5}" type="sibTrans" cxnId="{A8BA00CF-7CE7-4D40-A482-172BF39E0206}">
      <dgm:prSet/>
      <dgm:spPr/>
      <dgm:t>
        <a:bodyPr/>
        <a:lstStyle/>
        <a:p>
          <a:endParaRPr lang="en-US"/>
        </a:p>
      </dgm:t>
    </dgm:pt>
    <dgm:pt modelId="{FE60AA48-E8B2-4BD6-AF7C-0C7A16DE5BA7}">
      <dgm:prSet/>
      <dgm:spPr/>
      <dgm:t>
        <a:bodyPr/>
        <a:lstStyle/>
        <a:p>
          <a:r>
            <a:rPr lang="en-US"/>
            <a:t>Online education programs</a:t>
          </a:r>
        </a:p>
      </dgm:t>
    </dgm:pt>
    <dgm:pt modelId="{5B304A4F-908F-412F-8F49-2FCBBC6CA4B0}" type="parTrans" cxnId="{2CAF536B-90D0-46F6-AA97-3E50CEE7B2EB}">
      <dgm:prSet/>
      <dgm:spPr/>
      <dgm:t>
        <a:bodyPr/>
        <a:lstStyle/>
        <a:p>
          <a:endParaRPr lang="en-US"/>
        </a:p>
      </dgm:t>
    </dgm:pt>
    <dgm:pt modelId="{1C612D05-C8B5-4610-B4DC-C2D160A9BF63}" type="sibTrans" cxnId="{2CAF536B-90D0-46F6-AA97-3E50CEE7B2EB}">
      <dgm:prSet/>
      <dgm:spPr/>
      <dgm:t>
        <a:bodyPr/>
        <a:lstStyle/>
        <a:p>
          <a:endParaRPr lang="en-US"/>
        </a:p>
      </dgm:t>
    </dgm:pt>
    <dgm:pt modelId="{7D00FE76-1CB2-4B1C-B3A3-2854DDF1811D}">
      <dgm:prSet/>
      <dgm:spPr/>
      <dgm:t>
        <a:bodyPr/>
        <a:lstStyle/>
        <a:p>
          <a:r>
            <a:rPr lang="en-US"/>
            <a:t>Therapies for students with special needs</a:t>
          </a:r>
        </a:p>
      </dgm:t>
    </dgm:pt>
    <dgm:pt modelId="{461E87F3-3D20-46A1-8E4C-D71A3BE9027D}" type="parTrans" cxnId="{76A5FB4B-52A6-4E17-8D57-9C3B78E9284F}">
      <dgm:prSet/>
      <dgm:spPr/>
      <dgm:t>
        <a:bodyPr/>
        <a:lstStyle/>
        <a:p>
          <a:endParaRPr lang="en-US"/>
        </a:p>
      </dgm:t>
    </dgm:pt>
    <dgm:pt modelId="{9CFB1AE6-4A7A-4863-B0FC-B8F1A8443DDB}" type="sibTrans" cxnId="{76A5FB4B-52A6-4E17-8D57-9C3B78E9284F}">
      <dgm:prSet/>
      <dgm:spPr/>
      <dgm:t>
        <a:bodyPr/>
        <a:lstStyle/>
        <a:p>
          <a:endParaRPr lang="en-US"/>
        </a:p>
      </dgm:t>
    </dgm:pt>
    <dgm:pt modelId="{1FBFAFF4-0793-4281-BB6A-C46160A7CFD0}">
      <dgm:prSet/>
      <dgm:spPr/>
      <dgm:t>
        <a:bodyPr/>
        <a:lstStyle/>
        <a:p>
          <a:r>
            <a:rPr lang="en-US"/>
            <a:t>Textbooks or other instructional materials</a:t>
          </a:r>
        </a:p>
      </dgm:t>
    </dgm:pt>
    <dgm:pt modelId="{E094A483-41A9-4321-89A1-967A5F6131BD}" type="parTrans" cxnId="{ABDDDC66-6914-47E0-A179-8B34F92C02C5}">
      <dgm:prSet/>
      <dgm:spPr/>
      <dgm:t>
        <a:bodyPr/>
        <a:lstStyle/>
        <a:p>
          <a:endParaRPr lang="en-US"/>
        </a:p>
      </dgm:t>
    </dgm:pt>
    <dgm:pt modelId="{FA480BAB-945C-4097-909A-9DAFC44C7CE6}" type="sibTrans" cxnId="{ABDDDC66-6914-47E0-A179-8B34F92C02C5}">
      <dgm:prSet/>
      <dgm:spPr/>
      <dgm:t>
        <a:bodyPr/>
        <a:lstStyle/>
        <a:p>
          <a:endParaRPr lang="en-US"/>
        </a:p>
      </dgm:t>
    </dgm:pt>
    <dgm:pt modelId="{43083A0E-A433-47C8-B9E3-5BD1778A293E}">
      <dgm:prSet/>
      <dgm:spPr/>
      <dgm:t>
        <a:bodyPr/>
        <a:lstStyle/>
        <a:p>
          <a:r>
            <a:rPr lang="en-US"/>
            <a:t>Uniforms</a:t>
          </a:r>
        </a:p>
      </dgm:t>
    </dgm:pt>
    <dgm:pt modelId="{8B63A574-A7AC-4FCD-8E14-F94BF4499EE3}" type="parTrans" cxnId="{233BF40A-ECDB-4546-9CD4-E5AD79483DC7}">
      <dgm:prSet/>
      <dgm:spPr/>
    </dgm:pt>
    <dgm:pt modelId="{BE27D423-8335-4DC8-AE8A-CF84FCA88F4F}" type="sibTrans" cxnId="{233BF40A-ECDB-4546-9CD4-E5AD79483DC7}">
      <dgm:prSet/>
      <dgm:spPr/>
    </dgm:pt>
    <dgm:pt modelId="{224C409A-AC5E-4298-BE0F-1CB50F1ED724}">
      <dgm:prSet/>
      <dgm:spPr/>
      <dgm:t>
        <a:bodyPr/>
        <a:lstStyle/>
        <a:p>
          <a:r>
            <a:rPr lang="en-US"/>
            <a:t>School breakfast and lunch at private schools</a:t>
          </a:r>
        </a:p>
      </dgm:t>
    </dgm:pt>
    <dgm:pt modelId="{9F4036B9-A243-4FF8-8692-5813DA5AAE8F}" type="parTrans" cxnId="{FA0D12AE-97C7-4CBA-94E3-AD3EDD98F1C1}">
      <dgm:prSet/>
      <dgm:spPr/>
    </dgm:pt>
    <dgm:pt modelId="{6D4BFFF5-B10E-4135-A497-EDCE0CD9436B}" type="sibTrans" cxnId="{FA0D12AE-97C7-4CBA-94E3-AD3EDD98F1C1}">
      <dgm:prSet/>
      <dgm:spPr/>
    </dgm:pt>
    <dgm:pt modelId="{952F6770-B0B0-4280-B7BD-A9ABAADA8AAA}" type="pres">
      <dgm:prSet presAssocID="{28A8FA96-6DCC-4D9D-9063-2411DC337BE1}" presName="diagram" presStyleCnt="0">
        <dgm:presLayoutVars>
          <dgm:dir/>
          <dgm:resizeHandles val="exact"/>
        </dgm:presLayoutVars>
      </dgm:prSet>
      <dgm:spPr/>
    </dgm:pt>
    <dgm:pt modelId="{4A6F94D7-60E4-470F-B3DF-138774610070}" type="pres">
      <dgm:prSet presAssocID="{FA466263-B90C-4C14-B4BD-2FDFF3F61C1F}" presName="node" presStyleLbl="node1" presStyleIdx="0" presStyleCnt="1" custScaleX="126074" custLinFactNeighborY="-3951">
        <dgm:presLayoutVars>
          <dgm:bulletEnabled val="1"/>
        </dgm:presLayoutVars>
      </dgm:prSet>
      <dgm:spPr/>
    </dgm:pt>
  </dgm:ptLst>
  <dgm:cxnLst>
    <dgm:cxn modelId="{FB5A5B04-7A7D-48B0-9AC1-3F4E9BD930A6}" type="presOf" srcId="{28A8FA96-6DCC-4D9D-9063-2411DC337BE1}" destId="{952F6770-B0B0-4280-B7BD-A9ABAADA8AAA}" srcOrd="0" destOrd="0" presId="urn:microsoft.com/office/officeart/2005/8/layout/default"/>
    <dgm:cxn modelId="{45CA9807-CB09-4EBC-AFC9-3CF2A25E9991}" type="presOf" srcId="{FE60AA48-E8B2-4BD6-AF7C-0C7A16DE5BA7}" destId="{4A6F94D7-60E4-470F-B3DF-138774610070}" srcOrd="0" destOrd="5" presId="urn:microsoft.com/office/officeart/2005/8/layout/default"/>
    <dgm:cxn modelId="{233BF40A-ECDB-4546-9CD4-E5AD79483DC7}" srcId="{FA466263-B90C-4C14-B4BD-2FDFF3F61C1F}" destId="{43083A0E-A433-47C8-B9E3-5BD1778A293E}" srcOrd="2" destOrd="0" parTransId="{8B63A574-A7AC-4FCD-8E14-F94BF4499EE3}" sibTransId="{BE27D423-8335-4DC8-AE8A-CF84FCA88F4F}"/>
    <dgm:cxn modelId="{B78D6834-7D96-41C4-B2CB-475D0CDA0E26}" type="presOf" srcId="{E585793D-6CBD-427F-8404-F20A6B0D589E}" destId="{4A6F94D7-60E4-470F-B3DF-138774610070}" srcOrd="0" destOrd="1" presId="urn:microsoft.com/office/officeart/2005/8/layout/default"/>
    <dgm:cxn modelId="{ADF4C33D-CCE2-49A9-8267-0C4F410EDCFD}" type="presOf" srcId="{7D00FE76-1CB2-4B1C-B3A3-2854DDF1811D}" destId="{4A6F94D7-60E4-470F-B3DF-138774610070}" srcOrd="0" destOrd="6" presId="urn:microsoft.com/office/officeart/2005/8/layout/default"/>
    <dgm:cxn modelId="{60D22D40-8783-4243-8D9A-68EFD69DF44A}" type="presOf" srcId="{260EBEFF-3ABF-423D-9A99-12FA7D08BA90}" destId="{4A6F94D7-60E4-470F-B3DF-138774610070}" srcOrd="0" destOrd="2" presId="urn:microsoft.com/office/officeart/2005/8/layout/default"/>
    <dgm:cxn modelId="{ABDDDC66-6914-47E0-A179-8B34F92C02C5}" srcId="{FA466263-B90C-4C14-B4BD-2FDFF3F61C1F}" destId="{1FBFAFF4-0793-4281-BB6A-C46160A7CFD0}" srcOrd="6" destOrd="0" parTransId="{E094A483-41A9-4321-89A1-967A5F6131BD}" sibTransId="{FA480BAB-945C-4097-909A-9DAFC44C7CE6}"/>
    <dgm:cxn modelId="{2CAF536B-90D0-46F6-AA97-3E50CEE7B2EB}" srcId="{FA466263-B90C-4C14-B4BD-2FDFF3F61C1F}" destId="{FE60AA48-E8B2-4BD6-AF7C-0C7A16DE5BA7}" srcOrd="4" destOrd="0" parTransId="{5B304A4F-908F-412F-8F49-2FCBBC6CA4B0}" sibTransId="{1C612D05-C8B5-4610-B4DC-C2D160A9BF63}"/>
    <dgm:cxn modelId="{76A5FB4B-52A6-4E17-8D57-9C3B78E9284F}" srcId="{FA466263-B90C-4C14-B4BD-2FDFF3F61C1F}" destId="{7D00FE76-1CB2-4B1C-B3A3-2854DDF1811D}" srcOrd="5" destOrd="0" parTransId="{461E87F3-3D20-46A1-8E4C-D71A3BE9027D}" sibTransId="{9CFB1AE6-4A7A-4863-B0FC-B8F1A8443DDB}"/>
    <dgm:cxn modelId="{D136A155-A261-4A00-B2F4-4E1D3331C589}" srcId="{28A8FA96-6DCC-4D9D-9063-2411DC337BE1}" destId="{FA466263-B90C-4C14-B4BD-2FDFF3F61C1F}" srcOrd="0" destOrd="0" parTransId="{3F16D606-FA7B-4712-AEC1-11279DC32A0B}" sibTransId="{C3E89DE1-69F5-45E7-931F-3771076C8F08}"/>
    <dgm:cxn modelId="{4D567D78-7CFC-468C-B38C-B8B4C63677E0}" type="presOf" srcId="{224C409A-AC5E-4298-BE0F-1CB50F1ED724}" destId="{4A6F94D7-60E4-470F-B3DF-138774610070}" srcOrd="0" destOrd="4" presId="urn:microsoft.com/office/officeart/2005/8/layout/default"/>
    <dgm:cxn modelId="{3F654496-61E0-4C1A-AA74-76A5D8F24675}" type="presOf" srcId="{1FBFAFF4-0793-4281-BB6A-C46160A7CFD0}" destId="{4A6F94D7-60E4-470F-B3DF-138774610070}" srcOrd="0" destOrd="7" presId="urn:microsoft.com/office/officeart/2005/8/layout/default"/>
    <dgm:cxn modelId="{3FE21799-620E-4B6F-B4D6-D4F0D8B60D04}" type="presOf" srcId="{43083A0E-A433-47C8-B9E3-5BD1778A293E}" destId="{4A6F94D7-60E4-470F-B3DF-138774610070}" srcOrd="0" destOrd="3" presId="urn:microsoft.com/office/officeart/2005/8/layout/default"/>
    <dgm:cxn modelId="{FA0D12AE-97C7-4CBA-94E3-AD3EDD98F1C1}" srcId="{FA466263-B90C-4C14-B4BD-2FDFF3F61C1F}" destId="{224C409A-AC5E-4298-BE0F-1CB50F1ED724}" srcOrd="3" destOrd="0" parTransId="{9F4036B9-A243-4FF8-8692-5813DA5AAE8F}" sibTransId="{6D4BFFF5-B10E-4135-A497-EDCE0CD9436B}"/>
    <dgm:cxn modelId="{1177A4BC-6381-456F-8E7A-5D2C46EB60C0}" type="presOf" srcId="{FA466263-B90C-4C14-B4BD-2FDFF3F61C1F}" destId="{4A6F94D7-60E4-470F-B3DF-138774610070}" srcOrd="0" destOrd="0" presId="urn:microsoft.com/office/officeart/2005/8/layout/default"/>
    <dgm:cxn modelId="{A8BA00CF-7CE7-4D40-A482-172BF39E0206}" srcId="{FA466263-B90C-4C14-B4BD-2FDFF3F61C1F}" destId="{260EBEFF-3ABF-423D-9A99-12FA7D08BA90}" srcOrd="1" destOrd="0" parTransId="{368A3FBA-4244-4CAB-835D-2DE0A4B24E4A}" sibTransId="{BEC2D373-7542-4E8F-89B3-F83AA45B0CA5}"/>
    <dgm:cxn modelId="{2B0277E4-A7A4-4C7C-B6B3-38E701D154B7}" srcId="{FA466263-B90C-4C14-B4BD-2FDFF3F61C1F}" destId="{E585793D-6CBD-427F-8404-F20A6B0D589E}" srcOrd="0" destOrd="0" parTransId="{B3DC3C22-48F1-4C43-91DD-AF23BF4FCF5D}" sibTransId="{BC3AE3B1-3201-495B-8DA2-8329147F2C4E}"/>
    <dgm:cxn modelId="{CB60BEBD-A862-40B7-9BF1-D6C4551F0AAB}" type="presParOf" srcId="{952F6770-B0B0-4280-B7BD-A9ABAADA8AAA}" destId="{4A6F94D7-60E4-470F-B3DF-13877461007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3FCB86-D875-45F1-A20D-2E2CF9B04626}" type="doc">
      <dgm:prSet loTypeId="urn:microsoft.com/office/officeart/2016/7/layout/BasicLinearProcessNumbered" loCatId="process" qsTypeId="urn:microsoft.com/office/officeart/2005/8/quickstyle/3d1" qsCatId="3D" csTypeId="urn:microsoft.com/office/officeart/2005/8/colors/accent2_2" csCatId="accent2" phldr="1"/>
      <dgm:spPr/>
      <dgm:t>
        <a:bodyPr/>
        <a:lstStyle/>
        <a:p>
          <a:endParaRPr lang="en-US"/>
        </a:p>
      </dgm:t>
    </dgm:pt>
    <dgm:pt modelId="{58666D40-CD7F-4EE3-AE8E-753B98C03545}">
      <dgm:prSet/>
      <dgm:spPr/>
      <dgm:t>
        <a:bodyPr/>
        <a:lstStyle/>
        <a:p>
          <a:r>
            <a:rPr lang="en-US"/>
            <a:t>Spend program money only for eligible expenses</a:t>
          </a:r>
        </a:p>
      </dgm:t>
    </dgm:pt>
    <dgm:pt modelId="{57F5E15A-A882-43E5-849F-821ECFB840C6}" type="parTrans" cxnId="{ED803605-A524-4CFF-BE50-99831C6698ED}">
      <dgm:prSet/>
      <dgm:spPr/>
      <dgm:t>
        <a:bodyPr/>
        <a:lstStyle/>
        <a:p>
          <a:endParaRPr lang="en-US"/>
        </a:p>
      </dgm:t>
    </dgm:pt>
    <dgm:pt modelId="{9546A774-DB8F-4333-BF0E-03A42A6A6889}" type="sibTrans" cxnId="{ED803605-A524-4CFF-BE50-99831C6698ED}">
      <dgm:prSet phldrT="1" phldr="0"/>
      <dgm:spPr/>
      <dgm:t>
        <a:bodyPr/>
        <a:lstStyle/>
        <a:p>
          <a:r>
            <a:rPr lang="en-US"/>
            <a:t>1</a:t>
          </a:r>
        </a:p>
      </dgm:t>
    </dgm:pt>
    <dgm:pt modelId="{ED2C3444-8E2E-4EDF-B78D-F0F5D74EDFD0}">
      <dgm:prSet/>
      <dgm:spPr/>
      <dgm:t>
        <a:bodyPr/>
        <a:lstStyle/>
        <a:p>
          <a:r>
            <a:rPr lang="en-US" dirty="0"/>
            <a:t>Share child's assessment results with Odyssey</a:t>
          </a:r>
        </a:p>
      </dgm:t>
    </dgm:pt>
    <dgm:pt modelId="{878784FB-F191-4F5E-AA28-C6D3A257A780}" type="parTrans" cxnId="{C136F340-0ADA-47C6-BF40-9A9F3C89B9CC}">
      <dgm:prSet/>
      <dgm:spPr/>
      <dgm:t>
        <a:bodyPr/>
        <a:lstStyle/>
        <a:p>
          <a:endParaRPr lang="en-US"/>
        </a:p>
      </dgm:t>
    </dgm:pt>
    <dgm:pt modelId="{4023D9E2-8839-475D-AB34-1853C3945A11}" type="sibTrans" cxnId="{C136F340-0ADA-47C6-BF40-9A9F3C89B9CC}">
      <dgm:prSet phldrT="2" phldr="0"/>
      <dgm:spPr/>
      <dgm:t>
        <a:bodyPr/>
        <a:lstStyle/>
        <a:p>
          <a:r>
            <a:rPr lang="en-US"/>
            <a:t>2</a:t>
          </a:r>
        </a:p>
      </dgm:t>
    </dgm:pt>
    <dgm:pt modelId="{0E605306-2961-462E-A65B-9B612743D1CB}">
      <dgm:prSet/>
      <dgm:spPr/>
      <dgm:t>
        <a:bodyPr/>
        <a:lstStyle/>
        <a:p>
          <a:r>
            <a:rPr lang="en-US"/>
            <a:t>Not sell an item purchased with program money and </a:t>
          </a:r>
        </a:p>
      </dgm:t>
    </dgm:pt>
    <dgm:pt modelId="{E18C72C5-7BAE-451C-8B96-8B754DC437F7}" type="parTrans" cxnId="{5E2CDC4B-ECE7-439D-B3AC-6B3045CA7B84}">
      <dgm:prSet/>
      <dgm:spPr/>
      <dgm:t>
        <a:bodyPr/>
        <a:lstStyle/>
        <a:p>
          <a:endParaRPr lang="en-US"/>
        </a:p>
      </dgm:t>
    </dgm:pt>
    <dgm:pt modelId="{B77AABEE-CAE1-43A9-A6F5-E2AB78EB7B8C}" type="sibTrans" cxnId="{5E2CDC4B-ECE7-439D-B3AC-6B3045CA7B84}">
      <dgm:prSet phldrT="3" phldr="0"/>
      <dgm:spPr/>
      <dgm:t>
        <a:bodyPr/>
        <a:lstStyle/>
        <a:p>
          <a:r>
            <a:rPr lang="en-US"/>
            <a:t>3</a:t>
          </a:r>
        </a:p>
      </dgm:t>
    </dgm:pt>
    <dgm:pt modelId="{4E9F51C2-8FFA-437C-AEF8-97F207A241DF}">
      <dgm:prSet/>
      <dgm:spPr/>
      <dgm:t>
        <a:bodyPr/>
        <a:lstStyle/>
        <a:p>
          <a:r>
            <a:rPr lang="en-US"/>
            <a:t>Notify the EAO with in 30 days of child enrolling in public school, graduating high school, or otherwise becoming ineligible to enroll in public school.</a:t>
          </a:r>
        </a:p>
      </dgm:t>
    </dgm:pt>
    <dgm:pt modelId="{2460F70B-3053-4E8C-9F14-2B39C470BEBE}" type="parTrans" cxnId="{08EA2D3D-DD75-4E46-8069-C14623858E3D}">
      <dgm:prSet/>
      <dgm:spPr/>
      <dgm:t>
        <a:bodyPr/>
        <a:lstStyle/>
        <a:p>
          <a:endParaRPr lang="en-US"/>
        </a:p>
      </dgm:t>
    </dgm:pt>
    <dgm:pt modelId="{55DA09B7-317A-42F7-842E-F2F58C20CD2C}" type="sibTrans" cxnId="{08EA2D3D-DD75-4E46-8069-C14623858E3D}">
      <dgm:prSet phldrT="4" phldr="0"/>
      <dgm:spPr/>
      <dgm:t>
        <a:bodyPr/>
        <a:lstStyle/>
        <a:p>
          <a:r>
            <a:rPr lang="en-US"/>
            <a:t>4</a:t>
          </a:r>
        </a:p>
      </dgm:t>
    </dgm:pt>
    <dgm:pt modelId="{58B5FC7A-04C2-4A71-8210-710ECA42DAAA}" type="pres">
      <dgm:prSet presAssocID="{9D3FCB86-D875-45F1-A20D-2E2CF9B04626}" presName="Name0" presStyleCnt="0">
        <dgm:presLayoutVars>
          <dgm:animLvl val="lvl"/>
          <dgm:resizeHandles val="exact"/>
        </dgm:presLayoutVars>
      </dgm:prSet>
      <dgm:spPr/>
    </dgm:pt>
    <dgm:pt modelId="{93F96DC8-951A-400C-8B3C-09EC70FFBC3B}" type="pres">
      <dgm:prSet presAssocID="{58666D40-CD7F-4EE3-AE8E-753B98C03545}" presName="compositeNode" presStyleCnt="0">
        <dgm:presLayoutVars>
          <dgm:bulletEnabled val="1"/>
        </dgm:presLayoutVars>
      </dgm:prSet>
      <dgm:spPr/>
    </dgm:pt>
    <dgm:pt modelId="{B008EE93-8C49-45D1-813B-99644EB322C9}" type="pres">
      <dgm:prSet presAssocID="{58666D40-CD7F-4EE3-AE8E-753B98C03545}" presName="bgRect" presStyleLbl="bgAccFollowNode1" presStyleIdx="0" presStyleCnt="4"/>
      <dgm:spPr/>
    </dgm:pt>
    <dgm:pt modelId="{38D8B65E-0897-4183-96D5-4C40967EE620}" type="pres">
      <dgm:prSet presAssocID="{9546A774-DB8F-4333-BF0E-03A42A6A6889}" presName="sibTransNodeCircle" presStyleLbl="alignNode1" presStyleIdx="0" presStyleCnt="8">
        <dgm:presLayoutVars>
          <dgm:chMax val="0"/>
          <dgm:bulletEnabled/>
        </dgm:presLayoutVars>
      </dgm:prSet>
      <dgm:spPr/>
    </dgm:pt>
    <dgm:pt modelId="{CA49602A-8D1F-4500-A5A2-AA2E27D35713}" type="pres">
      <dgm:prSet presAssocID="{58666D40-CD7F-4EE3-AE8E-753B98C03545}" presName="bottomLine" presStyleLbl="alignNode1" presStyleIdx="1" presStyleCnt="8">
        <dgm:presLayoutVars/>
      </dgm:prSet>
      <dgm:spPr/>
    </dgm:pt>
    <dgm:pt modelId="{16B0E502-1050-4BDC-86A7-66871B27DA04}" type="pres">
      <dgm:prSet presAssocID="{58666D40-CD7F-4EE3-AE8E-753B98C03545}" presName="nodeText" presStyleLbl="bgAccFollowNode1" presStyleIdx="0" presStyleCnt="4">
        <dgm:presLayoutVars>
          <dgm:bulletEnabled val="1"/>
        </dgm:presLayoutVars>
      </dgm:prSet>
      <dgm:spPr/>
    </dgm:pt>
    <dgm:pt modelId="{B184D5AF-EA14-49C0-BD4F-F8C5C9B35D80}" type="pres">
      <dgm:prSet presAssocID="{9546A774-DB8F-4333-BF0E-03A42A6A6889}" presName="sibTrans" presStyleCnt="0"/>
      <dgm:spPr/>
    </dgm:pt>
    <dgm:pt modelId="{4F9E64DF-36AE-448C-8213-581B27D531F2}" type="pres">
      <dgm:prSet presAssocID="{ED2C3444-8E2E-4EDF-B78D-F0F5D74EDFD0}" presName="compositeNode" presStyleCnt="0">
        <dgm:presLayoutVars>
          <dgm:bulletEnabled val="1"/>
        </dgm:presLayoutVars>
      </dgm:prSet>
      <dgm:spPr/>
    </dgm:pt>
    <dgm:pt modelId="{CAA3C3DB-67AB-40CA-BCB1-D58A43536846}" type="pres">
      <dgm:prSet presAssocID="{ED2C3444-8E2E-4EDF-B78D-F0F5D74EDFD0}" presName="bgRect" presStyleLbl="bgAccFollowNode1" presStyleIdx="1" presStyleCnt="4"/>
      <dgm:spPr/>
    </dgm:pt>
    <dgm:pt modelId="{D87E647A-18BA-4569-833B-7F72A2250F37}" type="pres">
      <dgm:prSet presAssocID="{4023D9E2-8839-475D-AB34-1853C3945A11}" presName="sibTransNodeCircle" presStyleLbl="alignNode1" presStyleIdx="2" presStyleCnt="8">
        <dgm:presLayoutVars>
          <dgm:chMax val="0"/>
          <dgm:bulletEnabled/>
        </dgm:presLayoutVars>
      </dgm:prSet>
      <dgm:spPr/>
    </dgm:pt>
    <dgm:pt modelId="{1A3F5553-667D-4D98-B4CE-BFC8C5BC1A45}" type="pres">
      <dgm:prSet presAssocID="{ED2C3444-8E2E-4EDF-B78D-F0F5D74EDFD0}" presName="bottomLine" presStyleLbl="alignNode1" presStyleIdx="3" presStyleCnt="8">
        <dgm:presLayoutVars/>
      </dgm:prSet>
      <dgm:spPr/>
    </dgm:pt>
    <dgm:pt modelId="{26F9A7A2-E238-4AC4-A63B-938A0916780E}" type="pres">
      <dgm:prSet presAssocID="{ED2C3444-8E2E-4EDF-B78D-F0F5D74EDFD0}" presName="nodeText" presStyleLbl="bgAccFollowNode1" presStyleIdx="1" presStyleCnt="4">
        <dgm:presLayoutVars>
          <dgm:bulletEnabled val="1"/>
        </dgm:presLayoutVars>
      </dgm:prSet>
      <dgm:spPr/>
    </dgm:pt>
    <dgm:pt modelId="{BEE9A31C-E972-4922-AF0B-1A53574C3DAE}" type="pres">
      <dgm:prSet presAssocID="{4023D9E2-8839-475D-AB34-1853C3945A11}" presName="sibTrans" presStyleCnt="0"/>
      <dgm:spPr/>
    </dgm:pt>
    <dgm:pt modelId="{6183695C-AF97-49DE-A9AD-F33FBB3A4497}" type="pres">
      <dgm:prSet presAssocID="{0E605306-2961-462E-A65B-9B612743D1CB}" presName="compositeNode" presStyleCnt="0">
        <dgm:presLayoutVars>
          <dgm:bulletEnabled val="1"/>
        </dgm:presLayoutVars>
      </dgm:prSet>
      <dgm:spPr/>
    </dgm:pt>
    <dgm:pt modelId="{25AC592C-4528-412A-ADB6-9F213A050387}" type="pres">
      <dgm:prSet presAssocID="{0E605306-2961-462E-A65B-9B612743D1CB}" presName="bgRect" presStyleLbl="bgAccFollowNode1" presStyleIdx="2" presStyleCnt="4"/>
      <dgm:spPr/>
    </dgm:pt>
    <dgm:pt modelId="{D57A004C-175C-4648-8184-525030ED41D0}" type="pres">
      <dgm:prSet presAssocID="{B77AABEE-CAE1-43A9-A6F5-E2AB78EB7B8C}" presName="sibTransNodeCircle" presStyleLbl="alignNode1" presStyleIdx="4" presStyleCnt="8">
        <dgm:presLayoutVars>
          <dgm:chMax val="0"/>
          <dgm:bulletEnabled/>
        </dgm:presLayoutVars>
      </dgm:prSet>
      <dgm:spPr/>
    </dgm:pt>
    <dgm:pt modelId="{B5AB2D02-AE1F-427A-AC25-5F55BC43A6A4}" type="pres">
      <dgm:prSet presAssocID="{0E605306-2961-462E-A65B-9B612743D1CB}" presName="bottomLine" presStyleLbl="alignNode1" presStyleIdx="5" presStyleCnt="8">
        <dgm:presLayoutVars/>
      </dgm:prSet>
      <dgm:spPr/>
    </dgm:pt>
    <dgm:pt modelId="{1A19725E-1F3D-47E5-88F1-6F681F814426}" type="pres">
      <dgm:prSet presAssocID="{0E605306-2961-462E-A65B-9B612743D1CB}" presName="nodeText" presStyleLbl="bgAccFollowNode1" presStyleIdx="2" presStyleCnt="4">
        <dgm:presLayoutVars>
          <dgm:bulletEnabled val="1"/>
        </dgm:presLayoutVars>
      </dgm:prSet>
      <dgm:spPr/>
    </dgm:pt>
    <dgm:pt modelId="{649B6D60-8A71-4E37-8EA2-AE65C58A3C39}" type="pres">
      <dgm:prSet presAssocID="{B77AABEE-CAE1-43A9-A6F5-E2AB78EB7B8C}" presName="sibTrans" presStyleCnt="0"/>
      <dgm:spPr/>
    </dgm:pt>
    <dgm:pt modelId="{005E482C-3FEA-4F9D-BD55-A241B3561605}" type="pres">
      <dgm:prSet presAssocID="{4E9F51C2-8FFA-437C-AEF8-97F207A241DF}" presName="compositeNode" presStyleCnt="0">
        <dgm:presLayoutVars>
          <dgm:bulletEnabled val="1"/>
        </dgm:presLayoutVars>
      </dgm:prSet>
      <dgm:spPr/>
    </dgm:pt>
    <dgm:pt modelId="{AE5E026A-C769-4FB6-AD38-A032EA08934C}" type="pres">
      <dgm:prSet presAssocID="{4E9F51C2-8FFA-437C-AEF8-97F207A241DF}" presName="bgRect" presStyleLbl="bgAccFollowNode1" presStyleIdx="3" presStyleCnt="4"/>
      <dgm:spPr/>
    </dgm:pt>
    <dgm:pt modelId="{311BEF90-3A5D-47DC-8FEE-83EB79AC7633}" type="pres">
      <dgm:prSet presAssocID="{55DA09B7-317A-42F7-842E-F2F58C20CD2C}" presName="sibTransNodeCircle" presStyleLbl="alignNode1" presStyleIdx="6" presStyleCnt="8">
        <dgm:presLayoutVars>
          <dgm:chMax val="0"/>
          <dgm:bulletEnabled/>
        </dgm:presLayoutVars>
      </dgm:prSet>
      <dgm:spPr/>
    </dgm:pt>
    <dgm:pt modelId="{6254717E-4F96-48FA-BC1C-CC2B096A935B}" type="pres">
      <dgm:prSet presAssocID="{4E9F51C2-8FFA-437C-AEF8-97F207A241DF}" presName="bottomLine" presStyleLbl="alignNode1" presStyleIdx="7" presStyleCnt="8">
        <dgm:presLayoutVars/>
      </dgm:prSet>
      <dgm:spPr/>
    </dgm:pt>
    <dgm:pt modelId="{6659FDFA-4603-4192-AACE-1583C8708BCF}" type="pres">
      <dgm:prSet presAssocID="{4E9F51C2-8FFA-437C-AEF8-97F207A241DF}" presName="nodeText" presStyleLbl="bgAccFollowNode1" presStyleIdx="3" presStyleCnt="4">
        <dgm:presLayoutVars>
          <dgm:bulletEnabled val="1"/>
        </dgm:presLayoutVars>
      </dgm:prSet>
      <dgm:spPr/>
    </dgm:pt>
  </dgm:ptLst>
  <dgm:cxnLst>
    <dgm:cxn modelId="{ED803605-A524-4CFF-BE50-99831C6698ED}" srcId="{9D3FCB86-D875-45F1-A20D-2E2CF9B04626}" destId="{58666D40-CD7F-4EE3-AE8E-753B98C03545}" srcOrd="0" destOrd="0" parTransId="{57F5E15A-A882-43E5-849F-821ECFB840C6}" sibTransId="{9546A774-DB8F-4333-BF0E-03A42A6A6889}"/>
    <dgm:cxn modelId="{BFAD7F08-AAEE-4584-933B-0EC3A53619A5}" type="presOf" srcId="{ED2C3444-8E2E-4EDF-B78D-F0F5D74EDFD0}" destId="{26F9A7A2-E238-4AC4-A63B-938A0916780E}" srcOrd="1" destOrd="0" presId="urn:microsoft.com/office/officeart/2016/7/layout/BasicLinearProcessNumbered"/>
    <dgm:cxn modelId="{1F7A8609-5740-4A66-A5B7-16CD6239EC9F}" type="presOf" srcId="{58666D40-CD7F-4EE3-AE8E-753B98C03545}" destId="{B008EE93-8C49-45D1-813B-99644EB322C9}" srcOrd="0" destOrd="0" presId="urn:microsoft.com/office/officeart/2016/7/layout/BasicLinearProcessNumbered"/>
    <dgm:cxn modelId="{33DCEF18-FA62-468C-ABE7-FD9F0F56587F}" type="presOf" srcId="{B77AABEE-CAE1-43A9-A6F5-E2AB78EB7B8C}" destId="{D57A004C-175C-4648-8184-525030ED41D0}" srcOrd="0" destOrd="0" presId="urn:microsoft.com/office/officeart/2016/7/layout/BasicLinearProcessNumbered"/>
    <dgm:cxn modelId="{F51B3F26-8002-4289-8B7E-ED8A4E5541B6}" type="presOf" srcId="{0E605306-2961-462E-A65B-9B612743D1CB}" destId="{25AC592C-4528-412A-ADB6-9F213A050387}" srcOrd="0" destOrd="0" presId="urn:microsoft.com/office/officeart/2016/7/layout/BasicLinearProcessNumbered"/>
    <dgm:cxn modelId="{4AF13E2F-88DD-42AC-B59F-031020A75B9A}" type="presOf" srcId="{ED2C3444-8E2E-4EDF-B78D-F0F5D74EDFD0}" destId="{CAA3C3DB-67AB-40CA-BCB1-D58A43536846}" srcOrd="0" destOrd="0" presId="urn:microsoft.com/office/officeart/2016/7/layout/BasicLinearProcessNumbered"/>
    <dgm:cxn modelId="{E3E96133-6633-479F-8179-3716840CFA45}" type="presOf" srcId="{9D3FCB86-D875-45F1-A20D-2E2CF9B04626}" destId="{58B5FC7A-04C2-4A71-8210-710ECA42DAAA}" srcOrd="0" destOrd="0" presId="urn:microsoft.com/office/officeart/2016/7/layout/BasicLinearProcessNumbered"/>
    <dgm:cxn modelId="{08EA2D3D-DD75-4E46-8069-C14623858E3D}" srcId="{9D3FCB86-D875-45F1-A20D-2E2CF9B04626}" destId="{4E9F51C2-8FFA-437C-AEF8-97F207A241DF}" srcOrd="3" destOrd="0" parTransId="{2460F70B-3053-4E8C-9F14-2B39C470BEBE}" sibTransId="{55DA09B7-317A-42F7-842E-F2F58C20CD2C}"/>
    <dgm:cxn modelId="{C136F340-0ADA-47C6-BF40-9A9F3C89B9CC}" srcId="{9D3FCB86-D875-45F1-A20D-2E2CF9B04626}" destId="{ED2C3444-8E2E-4EDF-B78D-F0F5D74EDFD0}" srcOrd="1" destOrd="0" parTransId="{878784FB-F191-4F5E-AA28-C6D3A257A780}" sibTransId="{4023D9E2-8839-475D-AB34-1853C3945A11}"/>
    <dgm:cxn modelId="{5E2CDC4B-ECE7-439D-B3AC-6B3045CA7B84}" srcId="{9D3FCB86-D875-45F1-A20D-2E2CF9B04626}" destId="{0E605306-2961-462E-A65B-9B612743D1CB}" srcOrd="2" destOrd="0" parTransId="{E18C72C5-7BAE-451C-8B96-8B754DC437F7}" sibTransId="{B77AABEE-CAE1-43A9-A6F5-E2AB78EB7B8C}"/>
    <dgm:cxn modelId="{95498574-54B9-44DA-AAC8-5E53A7BEB93E}" type="presOf" srcId="{9546A774-DB8F-4333-BF0E-03A42A6A6889}" destId="{38D8B65E-0897-4183-96D5-4C40967EE620}" srcOrd="0" destOrd="0" presId="urn:microsoft.com/office/officeart/2016/7/layout/BasicLinearProcessNumbered"/>
    <dgm:cxn modelId="{E480F59F-2E99-475A-98DA-E2940684FCE8}" type="presOf" srcId="{55DA09B7-317A-42F7-842E-F2F58C20CD2C}" destId="{311BEF90-3A5D-47DC-8FEE-83EB79AC7633}" srcOrd="0" destOrd="0" presId="urn:microsoft.com/office/officeart/2016/7/layout/BasicLinearProcessNumbered"/>
    <dgm:cxn modelId="{C970BCBA-2DDD-43B8-BB3A-0B9633879994}" type="presOf" srcId="{4E9F51C2-8FFA-437C-AEF8-97F207A241DF}" destId="{6659FDFA-4603-4192-AACE-1583C8708BCF}" srcOrd="1" destOrd="0" presId="urn:microsoft.com/office/officeart/2016/7/layout/BasicLinearProcessNumbered"/>
    <dgm:cxn modelId="{FA68B3CE-8512-4911-B22F-51F6DD6D878D}" type="presOf" srcId="{58666D40-CD7F-4EE3-AE8E-753B98C03545}" destId="{16B0E502-1050-4BDC-86A7-66871B27DA04}" srcOrd="1" destOrd="0" presId="urn:microsoft.com/office/officeart/2016/7/layout/BasicLinearProcessNumbered"/>
    <dgm:cxn modelId="{DE2204E7-BA5E-444F-B39B-042059F9047B}" type="presOf" srcId="{4023D9E2-8839-475D-AB34-1853C3945A11}" destId="{D87E647A-18BA-4569-833B-7F72A2250F37}" srcOrd="0" destOrd="0" presId="urn:microsoft.com/office/officeart/2016/7/layout/BasicLinearProcessNumbered"/>
    <dgm:cxn modelId="{C957EBF9-7B32-45A6-AD2C-FF0EF835838C}" type="presOf" srcId="{4E9F51C2-8FFA-437C-AEF8-97F207A241DF}" destId="{AE5E026A-C769-4FB6-AD38-A032EA08934C}" srcOrd="0" destOrd="0" presId="urn:microsoft.com/office/officeart/2016/7/layout/BasicLinearProcessNumbered"/>
    <dgm:cxn modelId="{A02DA6FF-008B-499C-9AD6-84B144C1D8D2}" type="presOf" srcId="{0E605306-2961-462E-A65B-9B612743D1CB}" destId="{1A19725E-1F3D-47E5-88F1-6F681F814426}" srcOrd="1" destOrd="0" presId="urn:microsoft.com/office/officeart/2016/7/layout/BasicLinearProcessNumbered"/>
    <dgm:cxn modelId="{F3F367A9-4B30-4B0B-8EFE-E6E9D97AF253}" type="presParOf" srcId="{58B5FC7A-04C2-4A71-8210-710ECA42DAAA}" destId="{93F96DC8-951A-400C-8B3C-09EC70FFBC3B}" srcOrd="0" destOrd="0" presId="urn:microsoft.com/office/officeart/2016/7/layout/BasicLinearProcessNumbered"/>
    <dgm:cxn modelId="{152694B1-BC7C-40CE-9FB6-81AD555A3AF4}" type="presParOf" srcId="{93F96DC8-951A-400C-8B3C-09EC70FFBC3B}" destId="{B008EE93-8C49-45D1-813B-99644EB322C9}" srcOrd="0" destOrd="0" presId="urn:microsoft.com/office/officeart/2016/7/layout/BasicLinearProcessNumbered"/>
    <dgm:cxn modelId="{EAF7C299-30EA-41CF-BA23-B1B6237E887B}" type="presParOf" srcId="{93F96DC8-951A-400C-8B3C-09EC70FFBC3B}" destId="{38D8B65E-0897-4183-96D5-4C40967EE620}" srcOrd="1" destOrd="0" presId="urn:microsoft.com/office/officeart/2016/7/layout/BasicLinearProcessNumbered"/>
    <dgm:cxn modelId="{EB25F474-B4EB-4BA5-A92E-4D813892DAD1}" type="presParOf" srcId="{93F96DC8-951A-400C-8B3C-09EC70FFBC3B}" destId="{CA49602A-8D1F-4500-A5A2-AA2E27D35713}" srcOrd="2" destOrd="0" presId="urn:microsoft.com/office/officeart/2016/7/layout/BasicLinearProcessNumbered"/>
    <dgm:cxn modelId="{ABD26143-97C8-4055-8B84-D03A8BBEFDD3}" type="presParOf" srcId="{93F96DC8-951A-400C-8B3C-09EC70FFBC3B}" destId="{16B0E502-1050-4BDC-86A7-66871B27DA04}" srcOrd="3" destOrd="0" presId="urn:microsoft.com/office/officeart/2016/7/layout/BasicLinearProcessNumbered"/>
    <dgm:cxn modelId="{43BC7249-73E4-4FD4-BF1C-8DE30BB1BFBF}" type="presParOf" srcId="{58B5FC7A-04C2-4A71-8210-710ECA42DAAA}" destId="{B184D5AF-EA14-49C0-BD4F-F8C5C9B35D80}" srcOrd="1" destOrd="0" presId="urn:microsoft.com/office/officeart/2016/7/layout/BasicLinearProcessNumbered"/>
    <dgm:cxn modelId="{6492103B-845C-4356-AAE6-A308C441385C}" type="presParOf" srcId="{58B5FC7A-04C2-4A71-8210-710ECA42DAAA}" destId="{4F9E64DF-36AE-448C-8213-581B27D531F2}" srcOrd="2" destOrd="0" presId="urn:microsoft.com/office/officeart/2016/7/layout/BasicLinearProcessNumbered"/>
    <dgm:cxn modelId="{D1A5128F-22BD-49DE-B09A-7E2A6C76F606}" type="presParOf" srcId="{4F9E64DF-36AE-448C-8213-581B27D531F2}" destId="{CAA3C3DB-67AB-40CA-BCB1-D58A43536846}" srcOrd="0" destOrd="0" presId="urn:microsoft.com/office/officeart/2016/7/layout/BasicLinearProcessNumbered"/>
    <dgm:cxn modelId="{88B3578C-4CE0-4AFA-888D-36146EC3F1AF}" type="presParOf" srcId="{4F9E64DF-36AE-448C-8213-581B27D531F2}" destId="{D87E647A-18BA-4569-833B-7F72A2250F37}" srcOrd="1" destOrd="0" presId="urn:microsoft.com/office/officeart/2016/7/layout/BasicLinearProcessNumbered"/>
    <dgm:cxn modelId="{815A3ABA-40FD-4D7F-B70C-BD6D8CA970C8}" type="presParOf" srcId="{4F9E64DF-36AE-448C-8213-581B27D531F2}" destId="{1A3F5553-667D-4D98-B4CE-BFC8C5BC1A45}" srcOrd="2" destOrd="0" presId="urn:microsoft.com/office/officeart/2016/7/layout/BasicLinearProcessNumbered"/>
    <dgm:cxn modelId="{04CE055C-A99F-4377-A42A-E8FE77D5F85A}" type="presParOf" srcId="{4F9E64DF-36AE-448C-8213-581B27D531F2}" destId="{26F9A7A2-E238-4AC4-A63B-938A0916780E}" srcOrd="3" destOrd="0" presId="urn:microsoft.com/office/officeart/2016/7/layout/BasicLinearProcessNumbered"/>
    <dgm:cxn modelId="{CF00364A-D65B-4488-95FB-3FC4C75ACD25}" type="presParOf" srcId="{58B5FC7A-04C2-4A71-8210-710ECA42DAAA}" destId="{BEE9A31C-E972-4922-AF0B-1A53574C3DAE}" srcOrd="3" destOrd="0" presId="urn:microsoft.com/office/officeart/2016/7/layout/BasicLinearProcessNumbered"/>
    <dgm:cxn modelId="{1D7FC97E-D280-4C98-8D71-EF5D4D7286AD}" type="presParOf" srcId="{58B5FC7A-04C2-4A71-8210-710ECA42DAAA}" destId="{6183695C-AF97-49DE-A9AD-F33FBB3A4497}" srcOrd="4" destOrd="0" presId="urn:microsoft.com/office/officeart/2016/7/layout/BasicLinearProcessNumbered"/>
    <dgm:cxn modelId="{3E4AA858-413C-40EF-83CB-F9828B9BC5D8}" type="presParOf" srcId="{6183695C-AF97-49DE-A9AD-F33FBB3A4497}" destId="{25AC592C-4528-412A-ADB6-9F213A050387}" srcOrd="0" destOrd="0" presId="urn:microsoft.com/office/officeart/2016/7/layout/BasicLinearProcessNumbered"/>
    <dgm:cxn modelId="{D9727F47-A94F-4739-9A3F-59D2DDAD7377}" type="presParOf" srcId="{6183695C-AF97-49DE-A9AD-F33FBB3A4497}" destId="{D57A004C-175C-4648-8184-525030ED41D0}" srcOrd="1" destOrd="0" presId="urn:microsoft.com/office/officeart/2016/7/layout/BasicLinearProcessNumbered"/>
    <dgm:cxn modelId="{5D5F1C89-D34F-4A2C-9331-757E49EC4150}" type="presParOf" srcId="{6183695C-AF97-49DE-A9AD-F33FBB3A4497}" destId="{B5AB2D02-AE1F-427A-AC25-5F55BC43A6A4}" srcOrd="2" destOrd="0" presId="urn:microsoft.com/office/officeart/2016/7/layout/BasicLinearProcessNumbered"/>
    <dgm:cxn modelId="{29FBD152-EC9E-48C4-9F29-8DF4C4BD0305}" type="presParOf" srcId="{6183695C-AF97-49DE-A9AD-F33FBB3A4497}" destId="{1A19725E-1F3D-47E5-88F1-6F681F814426}" srcOrd="3" destOrd="0" presId="urn:microsoft.com/office/officeart/2016/7/layout/BasicLinearProcessNumbered"/>
    <dgm:cxn modelId="{790724EC-ACB0-4F6A-B7C2-BF87CF53E8E5}" type="presParOf" srcId="{58B5FC7A-04C2-4A71-8210-710ECA42DAAA}" destId="{649B6D60-8A71-4E37-8EA2-AE65C58A3C39}" srcOrd="5" destOrd="0" presId="urn:microsoft.com/office/officeart/2016/7/layout/BasicLinearProcessNumbered"/>
    <dgm:cxn modelId="{3D2CADC4-0E8A-46AE-8B0D-2FA2F125C3C7}" type="presParOf" srcId="{58B5FC7A-04C2-4A71-8210-710ECA42DAAA}" destId="{005E482C-3FEA-4F9D-BD55-A241B3561605}" srcOrd="6" destOrd="0" presId="urn:microsoft.com/office/officeart/2016/7/layout/BasicLinearProcessNumbered"/>
    <dgm:cxn modelId="{F4230F9A-1DC3-498F-9C84-E98E41533C74}" type="presParOf" srcId="{005E482C-3FEA-4F9D-BD55-A241B3561605}" destId="{AE5E026A-C769-4FB6-AD38-A032EA08934C}" srcOrd="0" destOrd="0" presId="urn:microsoft.com/office/officeart/2016/7/layout/BasicLinearProcessNumbered"/>
    <dgm:cxn modelId="{2366EFE2-1B8A-4BC2-9838-6DB1B9C2F123}" type="presParOf" srcId="{005E482C-3FEA-4F9D-BD55-A241B3561605}" destId="{311BEF90-3A5D-47DC-8FEE-83EB79AC7633}" srcOrd="1" destOrd="0" presId="urn:microsoft.com/office/officeart/2016/7/layout/BasicLinearProcessNumbered"/>
    <dgm:cxn modelId="{AB9303EF-335E-433B-9955-01F03C855FAB}" type="presParOf" srcId="{005E482C-3FEA-4F9D-BD55-A241B3561605}" destId="{6254717E-4F96-48FA-BC1C-CC2B096A935B}" srcOrd="2" destOrd="0" presId="urn:microsoft.com/office/officeart/2016/7/layout/BasicLinearProcessNumbered"/>
    <dgm:cxn modelId="{B2F9967C-A7AB-42E1-A6DD-D4E3A223C570}" type="presParOf" srcId="{005E482C-3FEA-4F9D-BD55-A241B3561605}" destId="{6659FDFA-4603-4192-AACE-1583C8708BC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F94D7-60E4-470F-B3DF-138774610070}">
      <dsp:nvSpPr>
        <dsp:cNvPr id="0" name=""/>
        <dsp:cNvSpPr/>
      </dsp:nvSpPr>
      <dsp:spPr>
        <a:xfrm>
          <a:off x="2603491" y="0"/>
          <a:ext cx="9118616" cy="433964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Eligible expenses include: </a:t>
          </a:r>
        </a:p>
        <a:p>
          <a:pPr marL="285750" lvl="1" indent="-285750" algn="l" defTabSz="1377950">
            <a:lnSpc>
              <a:spcPct val="90000"/>
            </a:lnSpc>
            <a:spcBef>
              <a:spcPct val="0"/>
            </a:spcBef>
            <a:spcAft>
              <a:spcPct val="15000"/>
            </a:spcAft>
            <a:buChar char="•"/>
          </a:pPr>
          <a:r>
            <a:rPr lang="en-US" sz="3100" kern="1200"/>
            <a:t>School tuition</a:t>
          </a:r>
        </a:p>
        <a:p>
          <a:pPr marL="285750" lvl="1" indent="-285750" algn="l" defTabSz="1377950">
            <a:lnSpc>
              <a:spcPct val="90000"/>
            </a:lnSpc>
            <a:spcBef>
              <a:spcPct val="0"/>
            </a:spcBef>
            <a:spcAft>
              <a:spcPct val="15000"/>
            </a:spcAft>
            <a:buChar char="•"/>
          </a:pPr>
          <a:r>
            <a:rPr lang="en-US" sz="3100" kern="1200"/>
            <a:t>Tutoring</a:t>
          </a:r>
        </a:p>
        <a:p>
          <a:pPr marL="285750" lvl="1" indent="-285750" algn="l" defTabSz="1377950">
            <a:lnSpc>
              <a:spcPct val="90000"/>
            </a:lnSpc>
            <a:spcBef>
              <a:spcPct val="0"/>
            </a:spcBef>
            <a:spcAft>
              <a:spcPct val="15000"/>
            </a:spcAft>
            <a:buChar char="•"/>
          </a:pPr>
          <a:r>
            <a:rPr lang="en-US" sz="3100" kern="1200"/>
            <a:t>Uniforms</a:t>
          </a:r>
        </a:p>
        <a:p>
          <a:pPr marL="285750" lvl="1" indent="-285750" algn="l" defTabSz="1377950">
            <a:lnSpc>
              <a:spcPct val="90000"/>
            </a:lnSpc>
            <a:spcBef>
              <a:spcPct val="0"/>
            </a:spcBef>
            <a:spcAft>
              <a:spcPct val="15000"/>
            </a:spcAft>
            <a:buChar char="•"/>
          </a:pPr>
          <a:r>
            <a:rPr lang="en-US" sz="3100" kern="1200"/>
            <a:t>School breakfast and lunch at private schools</a:t>
          </a:r>
        </a:p>
        <a:p>
          <a:pPr marL="285750" lvl="1" indent="-285750" algn="l" defTabSz="1377950">
            <a:lnSpc>
              <a:spcPct val="90000"/>
            </a:lnSpc>
            <a:spcBef>
              <a:spcPct val="0"/>
            </a:spcBef>
            <a:spcAft>
              <a:spcPct val="15000"/>
            </a:spcAft>
            <a:buChar char="•"/>
          </a:pPr>
          <a:r>
            <a:rPr lang="en-US" sz="3100" kern="1200"/>
            <a:t>Online education programs</a:t>
          </a:r>
        </a:p>
        <a:p>
          <a:pPr marL="285750" lvl="1" indent="-285750" algn="l" defTabSz="1377950">
            <a:lnSpc>
              <a:spcPct val="90000"/>
            </a:lnSpc>
            <a:spcBef>
              <a:spcPct val="0"/>
            </a:spcBef>
            <a:spcAft>
              <a:spcPct val="15000"/>
            </a:spcAft>
            <a:buChar char="•"/>
          </a:pPr>
          <a:r>
            <a:rPr lang="en-US" sz="3100" kern="1200"/>
            <a:t>Therapies for students with special needs</a:t>
          </a:r>
        </a:p>
        <a:p>
          <a:pPr marL="285750" lvl="1" indent="-285750" algn="l" defTabSz="1377950">
            <a:lnSpc>
              <a:spcPct val="90000"/>
            </a:lnSpc>
            <a:spcBef>
              <a:spcPct val="0"/>
            </a:spcBef>
            <a:spcAft>
              <a:spcPct val="15000"/>
            </a:spcAft>
            <a:buChar char="•"/>
          </a:pPr>
          <a:r>
            <a:rPr lang="en-US" sz="3100" kern="1200"/>
            <a:t>Textbooks or other instructional materials</a:t>
          </a:r>
        </a:p>
      </dsp:txBody>
      <dsp:txXfrm>
        <a:off x="2603491" y="0"/>
        <a:ext cx="9118616" cy="4339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8EE93-8C49-45D1-813B-99644EB322C9}">
      <dsp:nvSpPr>
        <dsp:cNvPr id="0" name=""/>
        <dsp:cNvSpPr/>
      </dsp:nvSpPr>
      <dsp:spPr>
        <a:xfrm>
          <a:off x="2678" y="249674"/>
          <a:ext cx="2125265" cy="2975371"/>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694" tIns="330200" rIns="165694" bIns="330200" numCol="1" spcCol="1270" anchor="t" anchorCtr="0">
          <a:noAutofit/>
        </a:bodyPr>
        <a:lstStyle/>
        <a:p>
          <a:pPr marL="0" lvl="0" indent="0" algn="l" defTabSz="533400">
            <a:lnSpc>
              <a:spcPct val="90000"/>
            </a:lnSpc>
            <a:spcBef>
              <a:spcPct val="0"/>
            </a:spcBef>
            <a:spcAft>
              <a:spcPct val="35000"/>
            </a:spcAft>
            <a:buNone/>
          </a:pPr>
          <a:r>
            <a:rPr lang="en-US" sz="1200" kern="1200"/>
            <a:t>Spend program money only for eligible expenses</a:t>
          </a:r>
        </a:p>
      </dsp:txBody>
      <dsp:txXfrm>
        <a:off x="2678" y="1380315"/>
        <a:ext cx="2125265" cy="1785223"/>
      </dsp:txXfrm>
    </dsp:sp>
    <dsp:sp modelId="{38D8B65E-0897-4183-96D5-4C40967EE620}">
      <dsp:nvSpPr>
        <dsp:cNvPr id="0" name=""/>
        <dsp:cNvSpPr/>
      </dsp:nvSpPr>
      <dsp:spPr>
        <a:xfrm>
          <a:off x="619005" y="547211"/>
          <a:ext cx="892611" cy="89261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591" tIns="12700" rIns="69591"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749725" y="677931"/>
        <a:ext cx="631171" cy="631171"/>
      </dsp:txXfrm>
    </dsp:sp>
    <dsp:sp modelId="{CA49602A-8D1F-4500-A5A2-AA2E27D35713}">
      <dsp:nvSpPr>
        <dsp:cNvPr id="0" name=""/>
        <dsp:cNvSpPr/>
      </dsp:nvSpPr>
      <dsp:spPr>
        <a:xfrm>
          <a:off x="2678" y="3224973"/>
          <a:ext cx="2125265"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AA3C3DB-67AB-40CA-BCB1-D58A43536846}">
      <dsp:nvSpPr>
        <dsp:cNvPr id="0" name=""/>
        <dsp:cNvSpPr/>
      </dsp:nvSpPr>
      <dsp:spPr>
        <a:xfrm>
          <a:off x="2340471" y="249674"/>
          <a:ext cx="2125265" cy="2975371"/>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694" tIns="330200" rIns="165694" bIns="330200" numCol="1" spcCol="1270" anchor="t" anchorCtr="0">
          <a:noAutofit/>
        </a:bodyPr>
        <a:lstStyle/>
        <a:p>
          <a:pPr marL="0" lvl="0" indent="0" algn="l" defTabSz="533400">
            <a:lnSpc>
              <a:spcPct val="90000"/>
            </a:lnSpc>
            <a:spcBef>
              <a:spcPct val="0"/>
            </a:spcBef>
            <a:spcAft>
              <a:spcPct val="35000"/>
            </a:spcAft>
            <a:buNone/>
          </a:pPr>
          <a:r>
            <a:rPr lang="en-US" sz="1200" kern="1200" dirty="0"/>
            <a:t>Share child's assessment results with Odyssey</a:t>
          </a:r>
        </a:p>
      </dsp:txBody>
      <dsp:txXfrm>
        <a:off x="2340471" y="1380315"/>
        <a:ext cx="2125265" cy="1785223"/>
      </dsp:txXfrm>
    </dsp:sp>
    <dsp:sp modelId="{D87E647A-18BA-4569-833B-7F72A2250F37}">
      <dsp:nvSpPr>
        <dsp:cNvPr id="0" name=""/>
        <dsp:cNvSpPr/>
      </dsp:nvSpPr>
      <dsp:spPr>
        <a:xfrm>
          <a:off x="2956798" y="547211"/>
          <a:ext cx="892611" cy="89261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591" tIns="12700" rIns="69591"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3087518" y="677931"/>
        <a:ext cx="631171" cy="631171"/>
      </dsp:txXfrm>
    </dsp:sp>
    <dsp:sp modelId="{1A3F5553-667D-4D98-B4CE-BFC8C5BC1A45}">
      <dsp:nvSpPr>
        <dsp:cNvPr id="0" name=""/>
        <dsp:cNvSpPr/>
      </dsp:nvSpPr>
      <dsp:spPr>
        <a:xfrm>
          <a:off x="2340471" y="3224973"/>
          <a:ext cx="2125265"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AC592C-4528-412A-ADB6-9F213A050387}">
      <dsp:nvSpPr>
        <dsp:cNvPr id="0" name=""/>
        <dsp:cNvSpPr/>
      </dsp:nvSpPr>
      <dsp:spPr>
        <a:xfrm>
          <a:off x="4678263" y="249674"/>
          <a:ext cx="2125265" cy="2975371"/>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694" tIns="330200" rIns="165694" bIns="330200" numCol="1" spcCol="1270" anchor="t" anchorCtr="0">
          <a:noAutofit/>
        </a:bodyPr>
        <a:lstStyle/>
        <a:p>
          <a:pPr marL="0" lvl="0" indent="0" algn="l" defTabSz="533400">
            <a:lnSpc>
              <a:spcPct val="90000"/>
            </a:lnSpc>
            <a:spcBef>
              <a:spcPct val="0"/>
            </a:spcBef>
            <a:spcAft>
              <a:spcPct val="35000"/>
            </a:spcAft>
            <a:buNone/>
          </a:pPr>
          <a:r>
            <a:rPr lang="en-US" sz="1200" kern="1200"/>
            <a:t>Not sell an item purchased with program money and </a:t>
          </a:r>
        </a:p>
      </dsp:txBody>
      <dsp:txXfrm>
        <a:off x="4678263" y="1380315"/>
        <a:ext cx="2125265" cy="1785223"/>
      </dsp:txXfrm>
    </dsp:sp>
    <dsp:sp modelId="{D57A004C-175C-4648-8184-525030ED41D0}">
      <dsp:nvSpPr>
        <dsp:cNvPr id="0" name=""/>
        <dsp:cNvSpPr/>
      </dsp:nvSpPr>
      <dsp:spPr>
        <a:xfrm>
          <a:off x="5294590" y="547211"/>
          <a:ext cx="892611" cy="89261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591" tIns="12700" rIns="69591"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5425310" y="677931"/>
        <a:ext cx="631171" cy="631171"/>
      </dsp:txXfrm>
    </dsp:sp>
    <dsp:sp modelId="{B5AB2D02-AE1F-427A-AC25-5F55BC43A6A4}">
      <dsp:nvSpPr>
        <dsp:cNvPr id="0" name=""/>
        <dsp:cNvSpPr/>
      </dsp:nvSpPr>
      <dsp:spPr>
        <a:xfrm>
          <a:off x="4678263" y="3224973"/>
          <a:ext cx="2125265"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E5E026A-C769-4FB6-AD38-A032EA08934C}">
      <dsp:nvSpPr>
        <dsp:cNvPr id="0" name=""/>
        <dsp:cNvSpPr/>
      </dsp:nvSpPr>
      <dsp:spPr>
        <a:xfrm>
          <a:off x="7016055" y="249674"/>
          <a:ext cx="2125265" cy="2975371"/>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694" tIns="330200" rIns="165694" bIns="330200" numCol="1" spcCol="1270" anchor="t" anchorCtr="0">
          <a:noAutofit/>
        </a:bodyPr>
        <a:lstStyle/>
        <a:p>
          <a:pPr marL="0" lvl="0" indent="0" algn="l" defTabSz="533400">
            <a:lnSpc>
              <a:spcPct val="90000"/>
            </a:lnSpc>
            <a:spcBef>
              <a:spcPct val="0"/>
            </a:spcBef>
            <a:spcAft>
              <a:spcPct val="35000"/>
            </a:spcAft>
            <a:buNone/>
          </a:pPr>
          <a:r>
            <a:rPr lang="en-US" sz="1200" kern="1200"/>
            <a:t>Notify the EAO with in 30 days of child enrolling in public school, graduating high school, or otherwise becoming ineligible to enroll in public school.</a:t>
          </a:r>
        </a:p>
      </dsp:txBody>
      <dsp:txXfrm>
        <a:off x="7016055" y="1380315"/>
        <a:ext cx="2125265" cy="1785223"/>
      </dsp:txXfrm>
    </dsp:sp>
    <dsp:sp modelId="{311BEF90-3A5D-47DC-8FEE-83EB79AC7633}">
      <dsp:nvSpPr>
        <dsp:cNvPr id="0" name=""/>
        <dsp:cNvSpPr/>
      </dsp:nvSpPr>
      <dsp:spPr>
        <a:xfrm>
          <a:off x="7632382" y="547211"/>
          <a:ext cx="892611" cy="89261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591" tIns="12700" rIns="69591" bIns="12700" numCol="1" spcCol="1270" anchor="ctr" anchorCtr="0">
          <a:noAutofit/>
        </a:bodyPr>
        <a:lstStyle/>
        <a:p>
          <a:pPr marL="0" lvl="0" indent="0" algn="ctr" defTabSz="2044700">
            <a:lnSpc>
              <a:spcPct val="90000"/>
            </a:lnSpc>
            <a:spcBef>
              <a:spcPct val="0"/>
            </a:spcBef>
            <a:spcAft>
              <a:spcPct val="35000"/>
            </a:spcAft>
            <a:buNone/>
          </a:pPr>
          <a:r>
            <a:rPr lang="en-US" sz="4600" kern="1200"/>
            <a:t>4</a:t>
          </a:r>
        </a:p>
      </dsp:txBody>
      <dsp:txXfrm>
        <a:off x="7763102" y="677931"/>
        <a:ext cx="631171" cy="631171"/>
      </dsp:txXfrm>
    </dsp:sp>
    <dsp:sp modelId="{6254717E-4F96-48FA-BC1C-CC2B096A935B}">
      <dsp:nvSpPr>
        <dsp:cNvPr id="0" name=""/>
        <dsp:cNvSpPr/>
      </dsp:nvSpPr>
      <dsp:spPr>
        <a:xfrm>
          <a:off x="7016055" y="3224973"/>
          <a:ext cx="2125265"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1/14/2026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atutes.capitol.texas.gov/docs/gv/htm/gv.573.htm#:~:text=(c)%20%20An%20individual%27s,the%20third%20degre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An Education Savings Account (ESA) provides parents of students in non-public Texas schools a publicly-funded, government-authorized savings account with restricted, but multiple, uses for their children’s education.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Texas Catholic Conference of Bishops Education Department is overseeing ESA implementation in Catholic schools and will be a guiding hand for parents and schools as they navigate the process. </a:t>
            </a:r>
            <a:endParaRPr lang="en-US"/>
          </a:p>
        </p:txBody>
      </p:sp>
      <p:sp>
        <p:nvSpPr>
          <p:cNvPr id="4" name="Slide Number Placeholder 3"/>
          <p:cNvSpPr>
            <a:spLocks noGrp="1"/>
          </p:cNvSpPr>
          <p:nvPr>
            <p:ph type="sldNum" sz="quarter" idx="5"/>
          </p:nvPr>
        </p:nvSpPr>
        <p:spPr/>
        <p:txBody>
          <a:bodyPr/>
          <a:lstStyle/>
          <a:p>
            <a:fld id="{5534C2EF-8A97-4DAF-B099-E567883644D6}" type="slidenum">
              <a:rPr lang="en-US" smtClean="0"/>
              <a:t>1</a:t>
            </a:fld>
            <a:endParaRPr lang="en-US"/>
          </a:p>
        </p:txBody>
      </p:sp>
    </p:spTree>
    <p:extLst>
      <p:ext uri="{BB962C8B-B14F-4D97-AF65-F5344CB8AC3E}">
        <p14:creationId xmlns:p14="http://schemas.microsoft.com/office/powerpoint/2010/main" val="33101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560EA-5B64-2DD6-402C-4BDC4E10E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E58CD-D253-E914-8285-B7976B0AC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63546-BEF2-5A48-F907-AE62D423C965}"/>
              </a:ext>
            </a:extLst>
          </p:cNvPr>
          <p:cNvSpPr>
            <a:spLocks noGrp="1"/>
          </p:cNvSpPr>
          <p:nvPr>
            <p:ph type="body" idx="1"/>
          </p:nvPr>
        </p:nvSpPr>
        <p:spPr/>
        <p:txBody>
          <a:bodyPr/>
          <a:lstStyle/>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 “child with a disability,” as defined by the State of Texas:</a:t>
            </a:r>
            <a:endParaRPr lang="en-US" sz="120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1. Is not more than 21 years of age and has a visual or auditory impairment that prevents the student from being adequately or safely educated in public school without the provision of special services; OR</a:t>
            </a:r>
            <a:endParaRPr lang="en-US" sz="120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2. Is at least three but not more than 21 years of age and has one or more of the following disabilities that prevents the student from being adequately or safely educated in public school without the provision of special services: </a:t>
            </a:r>
            <a:endParaRPr lang="en-US" sz="120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physical disability; </a:t>
            </a:r>
            <a:endParaRPr lang="en-US"/>
          </a:p>
          <a:p>
            <a:r>
              <a:rPr lang="en-US" sz="1200" b="0" i="0" kern="1200">
                <a:solidFill>
                  <a:schemeClr val="tx1"/>
                </a:solidFill>
                <a:effectLst/>
                <a:latin typeface="+mn-lt"/>
                <a:ea typeface="+mn-ea"/>
                <a:cs typeface="+mn-cs"/>
              </a:rPr>
              <a:t>intellectual or developmental disability; </a:t>
            </a:r>
            <a:endParaRPr lang="en-US"/>
          </a:p>
          <a:p>
            <a:r>
              <a:rPr lang="en-US" sz="1200" b="0" i="0" kern="1200">
                <a:solidFill>
                  <a:schemeClr val="tx1"/>
                </a:solidFill>
                <a:effectLst/>
                <a:latin typeface="+mn-lt"/>
                <a:ea typeface="+mn-ea"/>
                <a:cs typeface="+mn-cs"/>
              </a:rPr>
              <a:t>emotional disturbance;</a:t>
            </a:r>
            <a:endParaRPr lang="en-US"/>
          </a:p>
          <a:p>
            <a:r>
              <a:rPr lang="en-US" sz="1200" b="0" i="0" kern="1200">
                <a:solidFill>
                  <a:schemeClr val="tx1"/>
                </a:solidFill>
                <a:effectLst/>
                <a:latin typeface="+mn-lt"/>
                <a:ea typeface="+mn-ea"/>
                <a:cs typeface="+mn-cs"/>
              </a:rPr>
              <a:t>learning disability; </a:t>
            </a:r>
            <a:endParaRPr lang="en-US"/>
          </a:p>
          <a:p>
            <a:r>
              <a:rPr lang="en-US" sz="1200" b="0" i="0" kern="1200">
                <a:solidFill>
                  <a:schemeClr val="tx1"/>
                </a:solidFill>
                <a:effectLst/>
                <a:latin typeface="+mn-lt"/>
                <a:ea typeface="+mn-ea"/>
                <a:cs typeface="+mn-cs"/>
              </a:rPr>
              <a:t>autism; </a:t>
            </a:r>
            <a:endParaRPr lang="en-US"/>
          </a:p>
          <a:p>
            <a:r>
              <a:rPr lang="en-US" sz="1200" b="0" i="0" kern="1200">
                <a:solidFill>
                  <a:schemeClr val="tx1"/>
                </a:solidFill>
                <a:effectLst/>
                <a:latin typeface="+mn-lt"/>
                <a:ea typeface="+mn-ea"/>
                <a:cs typeface="+mn-cs"/>
              </a:rPr>
              <a:t>speech disability; or </a:t>
            </a:r>
            <a:endParaRPr lang="en-US"/>
          </a:p>
          <a:p>
            <a:r>
              <a:rPr lang="en-US" sz="1200" b="0" i="0" kern="1200">
                <a:solidFill>
                  <a:schemeClr val="tx1"/>
                </a:solidFill>
                <a:effectLst/>
                <a:latin typeface="+mn-lt"/>
                <a:ea typeface="+mn-ea"/>
                <a:cs typeface="+mn-cs"/>
              </a:rPr>
              <a:t>traumatic brain injury.</a:t>
            </a:r>
            <a:endParaRPr lang="en-US"/>
          </a:p>
          <a:p>
            <a:endParaRPr lang="en-US"/>
          </a:p>
        </p:txBody>
      </p:sp>
      <p:sp>
        <p:nvSpPr>
          <p:cNvPr id="4" name="Slide Number Placeholder 3">
            <a:extLst>
              <a:ext uri="{FF2B5EF4-FFF2-40B4-BE49-F238E27FC236}">
                <a16:creationId xmlns:a16="http://schemas.microsoft.com/office/drawing/2014/main" id="{D0B0C8A7-3079-9468-E025-12B37A772852}"/>
              </a:ext>
            </a:extLst>
          </p:cNvPr>
          <p:cNvSpPr>
            <a:spLocks noGrp="1"/>
          </p:cNvSpPr>
          <p:nvPr>
            <p:ph type="sldNum" sz="quarter" idx="10"/>
          </p:nvPr>
        </p:nvSpPr>
        <p:spPr/>
        <p:txBody>
          <a:bodyPr/>
          <a:lstStyle/>
          <a:p>
            <a:fld id="{5534C2EF-8A97-4DAF-B099-E567883644D6}" type="slidenum">
              <a:rPr lang="en-US" smtClean="0"/>
              <a:t>11</a:t>
            </a:fld>
            <a:endParaRPr lang="en-US"/>
          </a:p>
        </p:txBody>
      </p:sp>
    </p:spTree>
    <p:extLst>
      <p:ext uri="{BB962C8B-B14F-4D97-AF65-F5344CB8AC3E}">
        <p14:creationId xmlns:p14="http://schemas.microsoft.com/office/powerpoint/2010/main" val="752043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EC49A-D680-2DAE-CA41-2F2EA72D1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BE681-E6EB-437D-420B-49B9A7B71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84829-DC55-6A7B-A7B8-EC0E6638D28E}"/>
              </a:ext>
            </a:extLst>
          </p:cNvPr>
          <p:cNvSpPr>
            <a:spLocks noGrp="1"/>
          </p:cNvSpPr>
          <p:nvPr>
            <p:ph type="body" idx="1"/>
          </p:nvPr>
        </p:nvSpPr>
        <p:spPr/>
        <p:txBody>
          <a:bodyPr/>
          <a:lstStyle/>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The parent of a child not enrolled in public school may request a school district evaluate a child for determining eligibility for special education services and participation in the ESA program as a child with a disability. If the child is eligible, the school district must develop an Individualized Education Program (IEP) for the child.</a:t>
            </a:r>
          </a:p>
          <a:p>
            <a:pPr lvl="0"/>
            <a:r>
              <a:rPr lang="en-US" sz="1200" kern="1200">
                <a:solidFill>
                  <a:schemeClr val="tx1"/>
                </a:solidFill>
                <a:effectLst/>
                <a:latin typeface="+mn-lt"/>
                <a:ea typeface="+mn-ea"/>
                <a:cs typeface="+mn-cs"/>
              </a:rPr>
              <a:t>The certified education assistance organization (CEAO) must provide notice to parents that a private school is not subject to federal and state laws regarding the provision of educational services to a child with a disability in the same manner as a public school.</a:t>
            </a:r>
          </a:p>
          <a:p>
            <a:pPr lvl="0"/>
            <a:r>
              <a:rPr lang="en-US" sz="1200" kern="1200">
                <a:solidFill>
                  <a:schemeClr val="tx1"/>
                </a:solidFill>
                <a:effectLst/>
                <a:latin typeface="+mn-lt"/>
                <a:ea typeface="+mn-ea"/>
                <a:cs typeface="+mn-cs"/>
              </a:rPr>
              <a:t>The CEAO must provide information regarding the rights to which a child with a disability is entitled if the child attends a public school.</a:t>
            </a:r>
          </a:p>
          <a:p>
            <a:endParaRPr lang="en-US"/>
          </a:p>
        </p:txBody>
      </p:sp>
      <p:sp>
        <p:nvSpPr>
          <p:cNvPr id="4" name="Slide Number Placeholder 3">
            <a:extLst>
              <a:ext uri="{FF2B5EF4-FFF2-40B4-BE49-F238E27FC236}">
                <a16:creationId xmlns:a16="http://schemas.microsoft.com/office/drawing/2014/main" id="{24323E39-4D86-1F3E-9AB4-81EBB26ECE6F}"/>
              </a:ext>
            </a:extLst>
          </p:cNvPr>
          <p:cNvSpPr>
            <a:spLocks noGrp="1"/>
          </p:cNvSpPr>
          <p:nvPr>
            <p:ph type="sldNum" sz="quarter" idx="10"/>
          </p:nvPr>
        </p:nvSpPr>
        <p:spPr/>
        <p:txBody>
          <a:bodyPr/>
          <a:lstStyle/>
          <a:p>
            <a:fld id="{5534C2EF-8A97-4DAF-B099-E567883644D6}" type="slidenum">
              <a:rPr lang="en-US" smtClean="0"/>
              <a:t>12</a:t>
            </a:fld>
            <a:endParaRPr lang="en-US"/>
          </a:p>
        </p:txBody>
      </p:sp>
    </p:spTree>
    <p:extLst>
      <p:ext uri="{BB962C8B-B14F-4D97-AF65-F5344CB8AC3E}">
        <p14:creationId xmlns:p14="http://schemas.microsoft.com/office/powerpoint/2010/main" val="208745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FC2D9-3478-2970-4774-F724543C9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4C1CD-8385-6D46-88E9-A834786B9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2B8FD-781C-8E52-AA4F-D8A420750E56}"/>
              </a:ext>
            </a:extLst>
          </p:cNvPr>
          <p:cNvSpPr>
            <a:spLocks noGrp="1"/>
          </p:cNvSpPr>
          <p:nvPr>
            <p:ph type="body" idx="1"/>
          </p:nvPr>
        </p:nvSpPr>
        <p:spPr/>
        <p:txBody>
          <a:bodyPr/>
          <a:lstStyle/>
          <a:p>
            <a:r>
              <a:rPr lang="en-US" b="1"/>
              <a:t> </a:t>
            </a:r>
          </a:p>
        </p:txBody>
      </p:sp>
      <p:sp>
        <p:nvSpPr>
          <p:cNvPr id="4" name="Slide Number Placeholder 3">
            <a:extLst>
              <a:ext uri="{FF2B5EF4-FFF2-40B4-BE49-F238E27FC236}">
                <a16:creationId xmlns:a16="http://schemas.microsoft.com/office/drawing/2014/main" id="{BA74A6A3-5CBB-3AAB-BBCD-74B935A089E6}"/>
              </a:ext>
            </a:extLst>
          </p:cNvPr>
          <p:cNvSpPr>
            <a:spLocks noGrp="1"/>
          </p:cNvSpPr>
          <p:nvPr>
            <p:ph type="sldNum" sz="quarter" idx="10"/>
          </p:nvPr>
        </p:nvSpPr>
        <p:spPr/>
        <p:txBody>
          <a:bodyPr/>
          <a:lstStyle/>
          <a:p>
            <a:fld id="{5534C2EF-8A97-4DAF-B099-E567883644D6}" type="slidenum">
              <a:rPr lang="en-US" smtClean="0"/>
              <a:t>13</a:t>
            </a:fld>
            <a:endParaRPr lang="en-US"/>
          </a:p>
        </p:txBody>
      </p:sp>
    </p:spTree>
    <p:extLst>
      <p:ext uri="{BB962C8B-B14F-4D97-AF65-F5344CB8AC3E}">
        <p14:creationId xmlns:p14="http://schemas.microsoft.com/office/powerpoint/2010/main" val="263967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200" b="1" i="0" kern="1200">
                <a:solidFill>
                  <a:schemeClr val="tx1"/>
                </a:solidFill>
                <a:effectLst/>
                <a:latin typeface="+mn-lt"/>
                <a:ea typeface="+mn-ea"/>
                <a:cs typeface="+mn-cs"/>
              </a:rPr>
              <a:t>How much money is available?</a:t>
            </a:r>
            <a:endParaRPr lang="en-US" sz="120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state has budgeted $1 billion, which will serve approximately 90,000 students – but given that amounts vary between $2,000 and 30,000 the total number of students who receive ESAs is hard to predict. </a:t>
            </a:r>
          </a:p>
          <a:p>
            <a:endParaRPr lang="en-US" sz="120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How much is each student eligible to receive?</a:t>
            </a:r>
            <a:endParaRPr lang="en-US" sz="120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Participants choosing an accredited private or Catholic school receive 85% of the estimated statewide average amount of state and local funding per student for the most recent school year, which was calculated at $10,500 but with the implementation of HB 2, that number is likely to go up to 12,000 or higher. A child with a disability may receive up to $30,000, according to the amount the child’s school district would receive if the child were enrolled in public school, based on the child’s individualized education program (IEP).</a:t>
            </a:r>
            <a:endParaRPr lang="en-US"/>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Home-schooled participants receive $2,000.</a:t>
            </a:r>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What are approved expenses?</a:t>
            </a:r>
            <a:endParaRPr lang="en-US" sz="1200" kern="1200">
              <a:solidFill>
                <a:schemeClr val="tx1"/>
              </a:solidFill>
              <a:effectLst/>
              <a:latin typeface="+mn-lt"/>
              <a:ea typeface="+mn-ea"/>
              <a:cs typeface="+mn-cs"/>
            </a:endParaRPr>
          </a:p>
          <a:p>
            <a:pPr marL="228600" lvl="0" indent="-228600">
              <a:buFont typeface="+mj-lt"/>
              <a:buAutoNum type="arabicPeriod"/>
            </a:pPr>
            <a:r>
              <a:rPr lang="en-US" sz="1200" kern="1200">
                <a:solidFill>
                  <a:schemeClr val="tx1"/>
                </a:solidFill>
                <a:effectLst/>
                <a:latin typeface="+mn-lt"/>
                <a:ea typeface="+mn-ea"/>
                <a:cs typeface="+mn-cs"/>
              </a:rPr>
              <a:t>Tuition and fees for a private school, higher ed provider, online educational course or program, or a program that provides industry-based credential approved by TEA.</a:t>
            </a:r>
          </a:p>
          <a:p>
            <a:pPr marL="228600" lvl="0" indent="-228600">
              <a:buFont typeface="+mj-lt"/>
              <a:buAutoNum type="arabicPeriod"/>
            </a:pPr>
            <a:r>
              <a:rPr lang="en-US" sz="1200" kern="1200">
                <a:solidFill>
                  <a:schemeClr val="tx1"/>
                </a:solidFill>
                <a:effectLst/>
                <a:latin typeface="+mn-lt"/>
                <a:ea typeface="+mn-ea"/>
                <a:cs typeface="+mn-cs"/>
              </a:rPr>
              <a:t>Purchase of instructional materials or uniforms.</a:t>
            </a:r>
          </a:p>
          <a:p>
            <a:pPr marL="228600" lvl="0" indent="-228600">
              <a:buFont typeface="+mj-lt"/>
              <a:buAutoNum type="arabicPeriod"/>
            </a:pPr>
            <a:r>
              <a:rPr lang="en-US" sz="1200" kern="1200">
                <a:solidFill>
                  <a:schemeClr val="tx1"/>
                </a:solidFill>
                <a:effectLst/>
                <a:latin typeface="+mn-lt"/>
                <a:ea typeface="+mn-ea"/>
                <a:cs typeface="+mn-cs"/>
              </a:rPr>
              <a:t>Fees for classes provided by a public school.</a:t>
            </a:r>
          </a:p>
          <a:p>
            <a:pPr marL="228600" lvl="0" indent="-228600">
              <a:buFont typeface="+mj-lt"/>
              <a:buAutoNum type="arabicPeriod"/>
            </a:pPr>
            <a:r>
              <a:rPr lang="en-US" sz="1200" kern="1200">
                <a:solidFill>
                  <a:schemeClr val="tx1"/>
                </a:solidFill>
                <a:effectLst/>
                <a:latin typeface="+mn-lt"/>
                <a:ea typeface="+mn-ea"/>
                <a:cs typeface="+mn-cs"/>
              </a:rPr>
              <a:t>Costs related to academic assessments.</a:t>
            </a:r>
          </a:p>
          <a:p>
            <a:pPr marL="228600" lvl="0" indent="-228600">
              <a:buFont typeface="+mj-lt"/>
              <a:buAutoNum type="arabicPeriod"/>
            </a:pPr>
            <a:r>
              <a:rPr lang="en-US" sz="1200" kern="1200">
                <a:solidFill>
                  <a:schemeClr val="tx1"/>
                </a:solidFill>
                <a:effectLst/>
                <a:latin typeface="+mn-lt"/>
                <a:ea typeface="+mn-ea"/>
                <a:cs typeface="+mn-cs"/>
              </a:rPr>
              <a:t>Fees for private tutor or teaching service.</a:t>
            </a:r>
          </a:p>
          <a:p>
            <a:pPr marL="228600" lvl="0" indent="-228600">
              <a:buFont typeface="+mj-lt"/>
              <a:buAutoNum type="arabicPeriod"/>
            </a:pPr>
            <a:r>
              <a:rPr lang="en-US" sz="1200" kern="1200">
                <a:solidFill>
                  <a:schemeClr val="tx1"/>
                </a:solidFill>
                <a:effectLst/>
                <a:latin typeface="+mn-lt"/>
                <a:ea typeface="+mn-ea"/>
                <a:cs typeface="+mn-cs"/>
              </a:rPr>
              <a:t>Fees for transportation provided by a fee-for-service transportation provider.</a:t>
            </a:r>
          </a:p>
          <a:p>
            <a:pPr marL="228600" lvl="0" indent="-228600">
              <a:buFont typeface="+mj-lt"/>
              <a:buAutoNum type="arabicPeriod"/>
            </a:pPr>
            <a:r>
              <a:rPr lang="en-US" sz="1200" kern="1200">
                <a:solidFill>
                  <a:schemeClr val="tx1"/>
                </a:solidFill>
                <a:effectLst/>
                <a:latin typeface="+mn-lt"/>
                <a:ea typeface="+mn-ea"/>
                <a:cs typeface="+mn-cs"/>
              </a:rPr>
              <a:t>Fees for educational therapies or services not covered by government benefits or private insurance.</a:t>
            </a:r>
          </a:p>
          <a:p>
            <a:pPr marL="228600" lvl="0" indent="-228600">
              <a:buFont typeface="+mj-lt"/>
              <a:buAutoNum type="arabicPeriod"/>
            </a:pPr>
            <a:r>
              <a:rPr lang="en-US" sz="1200" kern="1200">
                <a:solidFill>
                  <a:schemeClr val="tx1"/>
                </a:solidFill>
                <a:effectLst/>
                <a:latin typeface="+mn-lt"/>
                <a:ea typeface="+mn-ea"/>
                <a:cs typeface="+mn-cs"/>
              </a:rPr>
              <a:t>Costs of computer hardware and software and other technological devices required by a provider or prescribed by a physician (not to exceed in any year 10% of the total amount in the child’s ESA for the year).</a:t>
            </a:r>
          </a:p>
          <a:p>
            <a:pPr marL="228600" lvl="0" indent="-228600">
              <a:buFont typeface="+mj-lt"/>
              <a:buAutoNum type="arabicPeriod"/>
            </a:pPr>
            <a:r>
              <a:rPr lang="en-US" sz="1200" kern="1200">
                <a:solidFill>
                  <a:schemeClr val="tx1"/>
                </a:solidFill>
                <a:effectLst/>
                <a:latin typeface="+mn-lt"/>
                <a:ea typeface="+mn-ea"/>
                <a:cs typeface="+mn-cs"/>
              </a:rPr>
              <a:t>Costs of breakfast or lunch provided during the school day by a private school.</a:t>
            </a:r>
          </a:p>
          <a:p>
            <a:pPr marL="228600" lvl="0" indent="-228600">
              <a:buFont typeface="+mj-lt"/>
              <a:buAutoNum type="arabicPeriod"/>
            </a:pPr>
            <a:r>
              <a:rPr lang="en-US" sz="1200" kern="1200">
                <a:solidFill>
                  <a:schemeClr val="tx1"/>
                </a:solidFill>
                <a:effectLst/>
                <a:latin typeface="+mn-lt"/>
                <a:ea typeface="+mn-ea"/>
                <a:cs typeface="+mn-cs"/>
              </a:rPr>
              <a:t>Money may not be used to pay any person related to a program participant within the </a:t>
            </a:r>
            <a:r>
              <a:rPr lang="en-US" sz="1200" u="sng" kern="1200">
                <a:solidFill>
                  <a:schemeClr val="tx1"/>
                </a:solidFill>
                <a:effectLst/>
                <a:latin typeface="+mn-lt"/>
                <a:ea typeface="+mn-ea"/>
                <a:cs typeface="+mn-cs"/>
                <a:hlinkClick r:id="rId3"/>
              </a:rPr>
              <a:t>third degree of consanguinity</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218244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kern="1200">
                <a:solidFill>
                  <a:schemeClr val="tx1"/>
                </a:solidFill>
                <a:effectLst/>
                <a:latin typeface="+mn-lt"/>
                <a:ea typeface="+mn-ea"/>
                <a:cs typeface="+mn-cs"/>
              </a:rPr>
              <a:t>A private school accredited by TEPSAC or TEA and annually administers a nationally norm-referenced assessment in grades 3-12 and has continuously operated a campus for at least two school years preceding the date the school seeks approval to participate in the program</a:t>
            </a:r>
          </a:p>
          <a:p>
            <a:pPr marL="0" indent="0">
              <a:buFont typeface="+mj-lt"/>
              <a:buNone/>
            </a:pPr>
            <a:endParaRPr lang="en-US" sz="1200" b="0" i="0" kern="1200">
              <a:solidFill>
                <a:schemeClr val="tx1"/>
              </a:solidFill>
              <a:effectLst/>
              <a:latin typeface="+mn-lt"/>
              <a:ea typeface="+mn-ea"/>
              <a:cs typeface="+mn-cs"/>
            </a:endParaRPr>
          </a:p>
          <a:p>
            <a:pPr marL="0" indent="0">
              <a:buFont typeface="+mj-lt"/>
              <a:buNone/>
            </a:pPr>
            <a:r>
              <a:rPr lang="en-US" sz="1200" b="0" i="0" kern="1200">
                <a:solidFill>
                  <a:schemeClr val="tx1"/>
                </a:solidFill>
                <a:effectLst/>
                <a:latin typeface="+mn-lt"/>
                <a:ea typeface="+mn-ea"/>
                <a:cs typeface="+mn-cs"/>
              </a:rPr>
              <a:t>ALSO approved vendors/providers:</a:t>
            </a:r>
          </a:p>
          <a:p>
            <a:pPr marL="228600" indent="-228600">
              <a:buFont typeface="+mj-lt"/>
              <a:buAutoNum type="arabicPeriod"/>
            </a:pPr>
            <a:r>
              <a:rPr lang="en-US" sz="1200" b="0" i="0" kern="1200">
                <a:solidFill>
                  <a:schemeClr val="tx1"/>
                </a:solidFill>
                <a:effectLst/>
                <a:latin typeface="+mn-lt"/>
                <a:ea typeface="+mn-ea"/>
                <a:cs typeface="+mn-cs"/>
              </a:rPr>
              <a:t>A provider of supplemental special education services previously approved by TEA.</a:t>
            </a:r>
            <a:endParaRPr lang="en-US"/>
          </a:p>
          <a:p>
            <a:pPr marL="228600" indent="-228600">
              <a:buFont typeface="+mj-lt"/>
              <a:buAutoNum type="arabicPeriod"/>
            </a:pPr>
            <a:r>
              <a:rPr lang="en-US" sz="1200" b="0" i="0" kern="1200">
                <a:solidFill>
                  <a:schemeClr val="tx1"/>
                </a:solidFill>
                <a:effectLst/>
                <a:latin typeface="+mn-lt"/>
                <a:ea typeface="+mn-ea"/>
                <a:cs typeface="+mn-cs"/>
              </a:rPr>
              <a:t>A school district or charter school accredited by TEA and able to provide services or products to participating children in a manner that the children are not counted toward average daily attendance.</a:t>
            </a:r>
            <a:endParaRPr lang="en-US"/>
          </a:p>
          <a:p>
            <a:pPr marL="228600" indent="-228600">
              <a:buFont typeface="+mj-lt"/>
              <a:buAutoNum type="arabicPeriod"/>
            </a:pPr>
            <a:r>
              <a:rPr lang="en-US" sz="1200" b="0" i="0" kern="1200">
                <a:solidFill>
                  <a:schemeClr val="tx1"/>
                </a:solidFill>
                <a:effectLst/>
                <a:latin typeface="+mn-lt"/>
                <a:ea typeface="+mn-ea"/>
                <a:cs typeface="+mn-cs"/>
              </a:rPr>
              <a:t>A qualified private tutor, therapist, or teaching service employee.</a:t>
            </a:r>
            <a:endParaRPr lang="en-US"/>
          </a:p>
          <a:p>
            <a:pPr marL="228600" indent="-228600">
              <a:buFont typeface="+mj-lt"/>
              <a:buAutoNum type="arabicPeriod"/>
            </a:pPr>
            <a:r>
              <a:rPr lang="en-US" sz="1200" b="0" i="0" kern="1200">
                <a:solidFill>
                  <a:schemeClr val="tx1"/>
                </a:solidFill>
                <a:effectLst/>
                <a:latin typeface="+mn-lt"/>
                <a:ea typeface="+mn-ea"/>
                <a:cs typeface="+mn-cs"/>
              </a:rPr>
              <a:t>A higher education provider that demonstrates nationally recognized postsecondary education accreditation. </a:t>
            </a:r>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57C9D-7F87-4C71-4B67-5689B9170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C5144-91D1-4786-6586-00E4EAE01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CDC46-7513-3B64-D0FE-27E3F86FA330}"/>
              </a:ext>
            </a:extLst>
          </p:cNvPr>
          <p:cNvSpPr>
            <a:spLocks noGrp="1"/>
          </p:cNvSpPr>
          <p:nvPr>
            <p:ph type="body" idx="1"/>
          </p:nvPr>
        </p:nvSpPr>
        <p:spPr/>
        <p:txBody>
          <a:bodyPr/>
          <a:lstStyle/>
          <a:p>
            <a:pPr marL="0" indent="0">
              <a:buFont typeface="+mj-lt"/>
              <a:buNone/>
            </a:pPr>
            <a:r>
              <a:rPr lang="en-US" sz="1200" b="0" i="0" kern="1200">
                <a:solidFill>
                  <a:schemeClr val="tx1"/>
                </a:solidFill>
                <a:effectLst/>
                <a:latin typeface="+mn-lt"/>
                <a:ea typeface="+mn-ea"/>
                <a:cs typeface="+mn-cs"/>
              </a:rPr>
              <a:t>An education service provider or vendor who receives ESA money is not a recipient of federal financial assistance and may not be considered a state actor. </a:t>
            </a:r>
          </a:p>
          <a:p>
            <a:pPr marL="0" indent="0">
              <a:buFont typeface="+mj-lt"/>
              <a:buNone/>
            </a:pPr>
            <a:r>
              <a:rPr lang="en-US" sz="1200" b="0" i="0" kern="1200">
                <a:solidFill>
                  <a:schemeClr val="tx1"/>
                </a:solidFill>
                <a:effectLst/>
                <a:latin typeface="+mn-lt"/>
                <a:ea typeface="+mn-ea"/>
                <a:cs typeface="+mn-cs"/>
              </a:rPr>
              <a:t>The state may not impose limits or requirements contrary to religious or institutional values of a provider, vendor, or participant regarding curriculum, admissions practices, operations, policies, standards, etc.</a:t>
            </a:r>
            <a:endParaRPr lang="en-US"/>
          </a:p>
        </p:txBody>
      </p:sp>
      <p:sp>
        <p:nvSpPr>
          <p:cNvPr id="4" name="Slide Number Placeholder 3">
            <a:extLst>
              <a:ext uri="{FF2B5EF4-FFF2-40B4-BE49-F238E27FC236}">
                <a16:creationId xmlns:a16="http://schemas.microsoft.com/office/drawing/2014/main" id="{F0F645C5-D54C-5B78-B361-C6DE71C38B5E}"/>
              </a:ext>
            </a:extLst>
          </p:cNvPr>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393817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6444-FB3E-9AC7-D5E3-9A1A7C9A2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6305A-EDF5-56C8-F892-35B456BA196F}"/>
              </a:ext>
            </a:extLst>
          </p:cNvPr>
          <p:cNvSpPr>
            <a:spLocks noGrp="1" noRot="1" noChangeAspect="1"/>
          </p:cNvSpPr>
          <p:nvPr>
            <p:ph type="sldImg"/>
          </p:nvPr>
        </p:nvSpPr>
        <p:spPr>
          <a:xfrm>
            <a:off x="685800" y="381000"/>
            <a:ext cx="5486400" cy="3086100"/>
          </a:xfrm>
        </p:spPr>
      </p:sp>
      <p:sp>
        <p:nvSpPr>
          <p:cNvPr id="3" name="Notes Placeholder 2">
            <a:extLst>
              <a:ext uri="{FF2B5EF4-FFF2-40B4-BE49-F238E27FC236}">
                <a16:creationId xmlns:a16="http://schemas.microsoft.com/office/drawing/2014/main" id="{00490541-BD2A-9F46-D7A1-CCBA2408A94F}"/>
              </a:ext>
            </a:extLst>
          </p:cNvPr>
          <p:cNvSpPr>
            <a:spLocks noGrp="1"/>
          </p:cNvSpPr>
          <p:nvPr>
            <p:ph type="body" idx="1"/>
          </p:nvPr>
        </p:nvSpPr>
        <p:spPr>
          <a:xfrm>
            <a:off x="304800" y="3657600"/>
            <a:ext cx="6248400" cy="5943600"/>
          </a:xfrm>
        </p:spPr>
        <p:txBody>
          <a:bodyPr/>
          <a:lstStyle/>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Although all students meeting the above criteria are eligible (including those attending Catholic schools or home schooled) the law prioritizes children from low-income families and children with special learning needs.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Students attending public schools or charter schools full time are not eligible for </a:t>
            </a:r>
            <a:r>
              <a:rPr lang="en-US" sz="1200" b="0" i="0" kern="1200" err="1">
                <a:solidFill>
                  <a:schemeClr val="tx1"/>
                </a:solidFill>
                <a:effectLst/>
                <a:latin typeface="+mn-lt"/>
                <a:ea typeface="+mn-ea"/>
                <a:cs typeface="+mn-cs"/>
              </a:rPr>
              <a:t>ESAs.If</a:t>
            </a:r>
            <a:r>
              <a:rPr lang="en-US" sz="1200" b="0" i="0" kern="1200">
                <a:solidFill>
                  <a:schemeClr val="tx1"/>
                </a:solidFill>
                <a:effectLst/>
                <a:latin typeface="+mn-lt"/>
                <a:ea typeface="+mn-ea"/>
                <a:cs typeface="+mn-cs"/>
              </a:rPr>
              <a:t> a student is approved, so is the student’s sibling(s) who applied.</a:t>
            </a:r>
          </a:p>
          <a:p>
            <a:endParaRPr lang="en-US"/>
          </a:p>
          <a:p>
            <a:r>
              <a:rPr lang="en-US" sz="1200" b="0" i="0" kern="1200">
                <a:solidFill>
                  <a:schemeClr val="tx1"/>
                </a:solidFill>
                <a:effectLst/>
                <a:latin typeface="+mn-lt"/>
                <a:ea typeface="+mn-ea"/>
                <a:cs typeface="+mn-cs"/>
              </a:rPr>
              <a:t>Once a family is approved and receives an ESA, they do not need to reapply each year. Their account will remain active as long as they continue to meet the program’s requirements. Unused funds may roll over year to year with no rollover limit while the student participates in the program.</a:t>
            </a:r>
          </a:p>
          <a:p>
            <a:endParaRPr lang="en-US" sz="1200" b="0" i="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Pastoral Responses to Mixed Status Families Regarding ESAs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bill requires that the students have proper legal status to be in the United States. This means that citizen children of undocumented parents are eligible to attend. However, in the present immigration enforcement environment, it may not be prudent for these families to apply because the income verification will likely be done with the social security numbers of the parents. The state has asked public universities to identify undocumented students because of the lawsuit prohibiting in-state tuition for undocumented students. Mixed status families may be putting their families at risk by applying for the program. It's important that our schools and pastors are prepared to have conversations with parishioners about the risks of applying and other financial assistance options that may be safer for their families. We will work on some additional talking points as a part of our ESA implementation efforts that you can share with your pastors and school leaders. </a:t>
            </a:r>
          </a:p>
          <a:p>
            <a:endParaRPr lang="en-US" b="1"/>
          </a:p>
          <a:p>
            <a:endParaRPr lang="en-US"/>
          </a:p>
        </p:txBody>
      </p:sp>
      <p:sp>
        <p:nvSpPr>
          <p:cNvPr id="4" name="Slide Number Placeholder 3">
            <a:extLst>
              <a:ext uri="{FF2B5EF4-FFF2-40B4-BE49-F238E27FC236}">
                <a16:creationId xmlns:a16="http://schemas.microsoft.com/office/drawing/2014/main" id="{2A9A350C-8DFC-03F1-91AC-0E637B3FF5DB}"/>
              </a:ext>
            </a:extLst>
          </p:cNvPr>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346455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If applications exceed the limited number of available ESAs, ESAs will be allocated by lottery.</a:t>
            </a:r>
            <a:endParaRPr lang="en-US"/>
          </a:p>
          <a:p>
            <a:pPr lvl="1"/>
            <a:r>
              <a:rPr lang="en-US" sz="1200" b="0" i="0" kern="1200">
                <a:solidFill>
                  <a:schemeClr val="tx1"/>
                </a:solidFill>
                <a:effectLst/>
                <a:latin typeface="+mn-lt"/>
                <a:ea typeface="+mn-ea"/>
                <a:cs typeface="+mn-cs"/>
              </a:rPr>
              <a:t>Priority group 1 – children with disabilities whose family income is equal or less than 500% of Federal Poverty Guidelines (FPG) (FPG in 2025 for a family of four is $32,150. See aspe.hhs.gov/poverty for more information.)</a:t>
            </a:r>
            <a:endParaRPr lang="en-US"/>
          </a:p>
          <a:p>
            <a:pPr lvl="1"/>
            <a:r>
              <a:rPr lang="en-US" sz="1200" b="0" i="0" kern="1200">
                <a:solidFill>
                  <a:schemeClr val="tx1"/>
                </a:solidFill>
                <a:effectLst/>
                <a:latin typeface="+mn-lt"/>
                <a:ea typeface="+mn-ea"/>
                <a:cs typeface="+mn-cs"/>
              </a:rPr>
              <a:t>Priority group 2 – children whose family income is equal or less than 200% of poverty guidelines</a:t>
            </a:r>
            <a:endParaRPr lang="en-US"/>
          </a:p>
          <a:p>
            <a:pPr lvl="1"/>
            <a:r>
              <a:rPr lang="en-US" sz="1200" b="0" i="0" kern="1200">
                <a:solidFill>
                  <a:schemeClr val="tx1"/>
                </a:solidFill>
                <a:effectLst/>
                <a:latin typeface="+mn-lt"/>
                <a:ea typeface="+mn-ea"/>
                <a:cs typeface="+mn-cs"/>
              </a:rPr>
              <a:t>Priority group 3 – children whose family income is between 200% and 500% of poverty guidelines</a:t>
            </a:r>
            <a:endParaRPr lang="en-US"/>
          </a:p>
          <a:p>
            <a:pPr lvl="1"/>
            <a:r>
              <a:rPr lang="en-US" sz="1200" b="0" i="0" kern="1200">
                <a:solidFill>
                  <a:schemeClr val="tx1"/>
                </a:solidFill>
                <a:effectLst/>
                <a:latin typeface="+mn-lt"/>
                <a:ea typeface="+mn-ea"/>
                <a:cs typeface="+mn-cs"/>
              </a:rPr>
              <a:t>Priority group 4 – all other eligible children. Within this group students moving from public schools are prioritized. Also, funding for group 4 is capped at 20% of the total appropriation in the ESA program. </a:t>
            </a:r>
            <a:endParaRPr lang="en-US"/>
          </a:p>
          <a:p>
            <a:endParaRPr lang="en-US"/>
          </a:p>
        </p:txBody>
      </p:sp>
      <p:sp>
        <p:nvSpPr>
          <p:cNvPr id="4" name="Slide Number Placeholder 3"/>
          <p:cNvSpPr>
            <a:spLocks noGrp="1"/>
          </p:cNvSpPr>
          <p:nvPr>
            <p:ph type="sldNum" sz="quarter" idx="5"/>
          </p:nvPr>
        </p:nvSpPr>
        <p:spPr/>
        <p:txBody>
          <a:bodyPr/>
          <a:lstStyle/>
          <a:p>
            <a:fld id="{5534C2EF-8A97-4DAF-B099-E567883644D6}" type="slidenum">
              <a:rPr lang="en-US" smtClean="0"/>
              <a:t>7</a:t>
            </a:fld>
            <a:endParaRPr lang="en-US"/>
          </a:p>
        </p:txBody>
      </p:sp>
    </p:spTree>
    <p:extLst>
      <p:ext uri="{BB962C8B-B14F-4D97-AF65-F5344CB8AC3E}">
        <p14:creationId xmlns:p14="http://schemas.microsoft.com/office/powerpoint/2010/main" val="246082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5FB74-92F4-8ECB-6CEE-19E486DC6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34A54-3E3D-2B9D-5ECA-297168D1A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5AD4E-CBB0-96E4-29EE-C3D873B5F7A2}"/>
              </a:ext>
            </a:extLst>
          </p:cNvPr>
          <p:cNvSpPr>
            <a:spLocks noGrp="1"/>
          </p:cNvSpPr>
          <p:nvPr>
            <p:ph type="body" idx="1"/>
          </p:nvPr>
        </p:nvSpPr>
        <p:spPr/>
        <p:txBody>
          <a:bodyPr/>
          <a:lstStyle/>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 public school must provide records to the parent of a child seeking to participate in the ESA program or to a private school at the parent’s request. A school district, TEA, or charter school must provide information to the CEAO to verify a child’s eligibility to participate in the ESA program. The CEAO may not retain information beyond the period necessary to determine eligibility and it must comply with confidentiality laws and may not sell or distribute information without a participant’s consent.</a:t>
            </a:r>
            <a:endParaRPr lang="en-US"/>
          </a:p>
        </p:txBody>
      </p:sp>
      <p:sp>
        <p:nvSpPr>
          <p:cNvPr id="4" name="Slide Number Placeholder 3">
            <a:extLst>
              <a:ext uri="{FF2B5EF4-FFF2-40B4-BE49-F238E27FC236}">
                <a16:creationId xmlns:a16="http://schemas.microsoft.com/office/drawing/2014/main" id="{1932FA7F-FCC3-82C4-E564-605CB270ECDE}"/>
              </a:ext>
            </a:extLst>
          </p:cNvPr>
          <p:cNvSpPr>
            <a:spLocks noGrp="1"/>
          </p:cNvSpPr>
          <p:nvPr>
            <p:ph type="sldNum" sz="quarter" idx="5"/>
          </p:nvPr>
        </p:nvSpPr>
        <p:spPr/>
        <p:txBody>
          <a:bodyPr/>
          <a:lstStyle/>
          <a:p>
            <a:fld id="{5534C2EF-8A97-4DAF-B099-E567883644D6}" type="slidenum">
              <a:rPr lang="en-US" smtClean="0"/>
              <a:t>9</a:t>
            </a:fld>
            <a:endParaRPr lang="en-US"/>
          </a:p>
        </p:txBody>
      </p:sp>
    </p:spTree>
    <p:extLst>
      <p:ext uri="{BB962C8B-B14F-4D97-AF65-F5344CB8AC3E}">
        <p14:creationId xmlns:p14="http://schemas.microsoft.com/office/powerpoint/2010/main" val="104777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What is required of parents?</a:t>
            </a:r>
            <a:endParaRPr lang="en-US" sz="120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Parents must agree to:</a:t>
            </a:r>
            <a:endParaRPr lang="en-US" sz="120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Spend program money only for eligible expenses</a:t>
            </a:r>
            <a:endParaRPr lang="en-US"/>
          </a:p>
          <a:p>
            <a:r>
              <a:rPr lang="en-US" sz="1200" b="0" i="0" kern="1200">
                <a:solidFill>
                  <a:schemeClr val="tx1"/>
                </a:solidFill>
                <a:effectLst/>
                <a:latin typeface="+mn-lt"/>
                <a:ea typeface="+mn-ea"/>
                <a:cs typeface="+mn-cs"/>
              </a:rPr>
              <a:t>Share child's assessment results with EAO</a:t>
            </a:r>
            <a:endParaRPr lang="en-US"/>
          </a:p>
          <a:p>
            <a:r>
              <a:rPr lang="en-US" sz="1200" b="0" i="0" kern="1200">
                <a:solidFill>
                  <a:schemeClr val="tx1"/>
                </a:solidFill>
                <a:effectLst/>
                <a:latin typeface="+mn-lt"/>
                <a:ea typeface="+mn-ea"/>
                <a:cs typeface="+mn-cs"/>
              </a:rPr>
              <a:t>Not sell an item purchased with program money and </a:t>
            </a:r>
            <a:endParaRPr lang="en-US"/>
          </a:p>
          <a:p>
            <a:r>
              <a:rPr lang="en-US" sz="1200" b="0" i="0" kern="1200">
                <a:solidFill>
                  <a:schemeClr val="tx1"/>
                </a:solidFill>
                <a:effectLst/>
                <a:latin typeface="+mn-lt"/>
                <a:ea typeface="+mn-ea"/>
                <a:cs typeface="+mn-cs"/>
              </a:rPr>
              <a:t>Notify the EAO with in 30 days of child enrolling in public school, graduating high school, or otherwise becoming ineligible to enroll in public school.</a:t>
            </a:r>
            <a:endParaRPr lang="en-US"/>
          </a:p>
          <a:p>
            <a:endParaRPr lang="en-US"/>
          </a:p>
        </p:txBody>
      </p:sp>
      <p:sp>
        <p:nvSpPr>
          <p:cNvPr id="4" name="Slide Number Placeholder 3"/>
          <p:cNvSpPr>
            <a:spLocks noGrp="1"/>
          </p:cNvSpPr>
          <p:nvPr>
            <p:ph type="sldNum" sz="quarter" idx="5"/>
          </p:nvPr>
        </p:nvSpPr>
        <p:spPr/>
        <p:txBody>
          <a:bodyPr/>
          <a:lstStyle/>
          <a:p>
            <a:fld id="{5534C2EF-8A97-4DAF-B099-E567883644D6}" type="slidenum">
              <a:rPr lang="en-US" smtClean="0"/>
              <a:t>10</a:t>
            </a:fld>
            <a:endParaRPr lang="en-US"/>
          </a:p>
        </p:txBody>
      </p:sp>
    </p:spTree>
    <p:extLst>
      <p:ext uri="{BB962C8B-B14F-4D97-AF65-F5344CB8AC3E}">
        <p14:creationId xmlns:p14="http://schemas.microsoft.com/office/powerpoint/2010/main" val="462908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ue and yellow circle with symbols&#10;&#10;AI-generated content may be incorrect.">
            <a:extLst>
              <a:ext uri="{FF2B5EF4-FFF2-40B4-BE49-F238E27FC236}">
                <a16:creationId xmlns:a16="http://schemas.microsoft.com/office/drawing/2014/main" id="{FBDA2ACC-473C-8419-C065-88EC04AB84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410200" y="6015992"/>
            <a:ext cx="685800" cy="685800"/>
          </a:xfrm>
          <a:prstGeom prst="rect">
            <a:avLst/>
          </a:prstGeom>
        </p:spPr>
      </p:pic>
      <p:pic>
        <p:nvPicPr>
          <p:cNvPr id="5" name="Picture 4" descr="A logo of a person with open book and stars&#10;&#10;AI-generated content may be incorrect.">
            <a:extLst>
              <a:ext uri="{FF2B5EF4-FFF2-40B4-BE49-F238E27FC236}">
                <a16:creationId xmlns:a16="http://schemas.microsoft.com/office/drawing/2014/main" id="{91F61696-581B-8B64-FE92-A3439BD77FF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096000" y="5939525"/>
            <a:ext cx="903098" cy="754384"/>
          </a:xfrm>
          <a:prstGeom prst="rect">
            <a:avLst/>
          </a:prstGeom>
        </p:spPr>
      </p:pic>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pic>
        <p:nvPicPr>
          <p:cNvPr id="4" name="Picture 3" descr="A blue and yellow circle with symbols&#10;&#10;AI-generated content may be incorrect.">
            <a:extLst>
              <a:ext uri="{FF2B5EF4-FFF2-40B4-BE49-F238E27FC236}">
                <a16:creationId xmlns:a16="http://schemas.microsoft.com/office/drawing/2014/main" id="{A77C73C8-4DB3-A202-BF55-F1A9520D658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44768" y="6118389"/>
            <a:ext cx="685800" cy="685800"/>
          </a:xfrm>
          <a:prstGeom prst="rect">
            <a:avLst/>
          </a:prstGeom>
        </p:spPr>
      </p:pic>
      <p:pic>
        <p:nvPicPr>
          <p:cNvPr id="5" name="Picture 4" descr="A logo of a person with open book and stars&#10;&#10;AI-generated content may be incorrect.">
            <a:extLst>
              <a:ext uri="{FF2B5EF4-FFF2-40B4-BE49-F238E27FC236}">
                <a16:creationId xmlns:a16="http://schemas.microsoft.com/office/drawing/2014/main" id="{7EA240B3-BEE0-1C7B-63C0-701EB23A3732}"/>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5530568" y="6084097"/>
            <a:ext cx="903098" cy="754384"/>
          </a:xfrm>
          <a:prstGeom prst="rect">
            <a:avLst/>
          </a:prstGeom>
        </p:spPr>
      </p:pic>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pic>
        <p:nvPicPr>
          <p:cNvPr id="4" name="Picture 3" descr="A blue and yellow circle with symbols&#10;&#10;AI-generated content may be incorrect.">
            <a:extLst>
              <a:ext uri="{FF2B5EF4-FFF2-40B4-BE49-F238E27FC236}">
                <a16:creationId xmlns:a16="http://schemas.microsoft.com/office/drawing/2014/main" id="{74BE5E4B-F6F1-0581-5421-D70534F0BA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180312" y="6028772"/>
            <a:ext cx="685800" cy="685800"/>
          </a:xfrm>
          <a:prstGeom prst="rect">
            <a:avLst/>
          </a:prstGeom>
        </p:spPr>
      </p:pic>
      <p:pic>
        <p:nvPicPr>
          <p:cNvPr id="5" name="Picture 4" descr="A logo of a person with open book and stars&#10;&#10;AI-generated content may be incorrect.">
            <a:extLst>
              <a:ext uri="{FF2B5EF4-FFF2-40B4-BE49-F238E27FC236}">
                <a16:creationId xmlns:a16="http://schemas.microsoft.com/office/drawing/2014/main" id="{5531F6AD-F17E-A195-88A8-F9307B5E938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5987740" y="5947293"/>
            <a:ext cx="903098" cy="754384"/>
          </a:xfrm>
          <a:prstGeom prst="rect">
            <a:avLst/>
          </a:prstGeom>
        </p:spPr>
      </p:pic>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pic>
        <p:nvPicPr>
          <p:cNvPr id="4" name="Picture 3" descr="A blue and yellow circle with symbols&#10;&#10;AI-generated content may be incorrect.">
            <a:extLst>
              <a:ext uri="{FF2B5EF4-FFF2-40B4-BE49-F238E27FC236}">
                <a16:creationId xmlns:a16="http://schemas.microsoft.com/office/drawing/2014/main" id="{F8CB99C7-B0AB-D504-18A2-D4BE87A91C8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986470" y="6123776"/>
            <a:ext cx="685800" cy="685800"/>
          </a:xfrm>
          <a:prstGeom prst="rect">
            <a:avLst/>
          </a:prstGeom>
        </p:spPr>
      </p:pic>
      <p:pic>
        <p:nvPicPr>
          <p:cNvPr id="5" name="Picture 4" descr="A logo of a person with open book and stars&#10;&#10;AI-generated content may be incorrect.">
            <a:extLst>
              <a:ext uri="{FF2B5EF4-FFF2-40B4-BE49-F238E27FC236}">
                <a16:creationId xmlns:a16="http://schemas.microsoft.com/office/drawing/2014/main" id="{3EF4D03D-0F89-3BCA-166B-C76DD69B49A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5644451" y="6055192"/>
            <a:ext cx="903098" cy="754384"/>
          </a:xfrm>
          <a:prstGeom prst="rect">
            <a:avLst/>
          </a:prstGeom>
        </p:spPr>
      </p:pic>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1/14/2026</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1/14/2026</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1/14/2026</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A blue and yellow circle with symbols&#10;&#10;AI-generated content may be incorrect.">
            <a:extLst>
              <a:ext uri="{FF2B5EF4-FFF2-40B4-BE49-F238E27FC236}">
                <a16:creationId xmlns:a16="http://schemas.microsoft.com/office/drawing/2014/main" id="{9DAEC76B-2F5D-E71B-80E5-4EB3DFDDF1F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408676" y="5981700"/>
            <a:ext cx="685800" cy="685800"/>
          </a:xfrm>
          <a:prstGeom prst="rect">
            <a:avLst/>
          </a:prstGeom>
        </p:spPr>
      </p:pic>
      <p:pic>
        <p:nvPicPr>
          <p:cNvPr id="6" name="Picture 5" descr="A logo of a person with open book and stars&#10;&#10;AI-generated content may be incorrect.">
            <a:extLst>
              <a:ext uri="{FF2B5EF4-FFF2-40B4-BE49-F238E27FC236}">
                <a16:creationId xmlns:a16="http://schemas.microsoft.com/office/drawing/2014/main" id="{D46C5C15-2512-7474-27AB-A8581FDB20EA}"/>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094476" y="5913116"/>
            <a:ext cx="903098" cy="754384"/>
          </a:xfrm>
          <a:prstGeom prst="rect">
            <a:avLst/>
          </a:prstGeom>
        </p:spPr>
      </p:pic>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1/14/2026</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1/14/2026</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1/14/2026</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1/14/2026</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1/14/2026</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1/14/2026</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1/14/2026</a:t>
            </a:fld>
            <a:endParaRPr lang="en-US"/>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a:p>
        </p:txBody>
      </p:sp>
      <p:pic>
        <p:nvPicPr>
          <p:cNvPr id="9" name="Picture 8" descr="A blue and yellow circle with symbols&#10;&#10;AI-generated content may be incorrect.">
            <a:extLst>
              <a:ext uri="{FF2B5EF4-FFF2-40B4-BE49-F238E27FC236}">
                <a16:creationId xmlns:a16="http://schemas.microsoft.com/office/drawing/2014/main" id="{036C7C1B-31BD-74CF-1270-C4DE94223DCF}"/>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5408613" y="6019800"/>
            <a:ext cx="685800" cy="685800"/>
          </a:xfrm>
          <a:prstGeom prst="rect">
            <a:avLst/>
          </a:prstGeom>
        </p:spPr>
      </p:pic>
      <p:pic>
        <p:nvPicPr>
          <p:cNvPr id="10" name="Picture 9" descr="A logo of a person with open book and stars&#10;&#10;AI-generated content may be incorrect.">
            <a:extLst>
              <a:ext uri="{FF2B5EF4-FFF2-40B4-BE49-F238E27FC236}">
                <a16:creationId xmlns:a16="http://schemas.microsoft.com/office/drawing/2014/main" id="{EA260BA3-515F-4E5D-6905-99F0B888E04C}"/>
              </a:ext>
            </a:extLst>
          </p:cNvPr>
          <p:cNvPicPr>
            <a:picLocks noChangeAspect="1"/>
          </p:cNvPicPr>
          <p:nvPr userDrawn="1"/>
        </p:nvPicPr>
        <p:blipFill>
          <a:blip r:embed="rId18" cstate="hqprint">
            <a:extLst>
              <a:ext uri="{28A0092B-C50C-407E-A947-70E740481C1C}">
                <a14:useLocalDpi xmlns:a14="http://schemas.microsoft.com/office/drawing/2010/main"/>
              </a:ext>
            </a:extLst>
          </a:blip>
          <a:stretch>
            <a:fillRect/>
          </a:stretch>
        </p:blipFill>
        <p:spPr>
          <a:xfrm>
            <a:off x="6094413" y="5924940"/>
            <a:ext cx="903098" cy="754384"/>
          </a:xfrm>
          <a:prstGeom prst="rect">
            <a:avLst/>
          </a:prstGeom>
        </p:spPr>
      </p:pic>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1551" y="3843125"/>
            <a:ext cx="6172200" cy="914400"/>
          </a:xfrm>
        </p:spPr>
        <p:txBody>
          <a:bodyPr/>
          <a:lstStyle/>
          <a:p>
            <a:pPr algn="ctr"/>
            <a:r>
              <a:rPr lang="en-US" dirty="0"/>
              <a:t>A Primer for Families</a:t>
            </a:r>
          </a:p>
        </p:txBody>
      </p:sp>
      <p:sp>
        <p:nvSpPr>
          <p:cNvPr id="9" name="TextBox 8">
            <a:extLst>
              <a:ext uri="{FF2B5EF4-FFF2-40B4-BE49-F238E27FC236}">
                <a16:creationId xmlns:a16="http://schemas.microsoft.com/office/drawing/2014/main" id="{BF4AC611-BC8B-22CD-2588-C37F75E5B98C}"/>
              </a:ext>
            </a:extLst>
          </p:cNvPr>
          <p:cNvSpPr txBox="1"/>
          <p:nvPr/>
        </p:nvSpPr>
        <p:spPr>
          <a:xfrm>
            <a:off x="3130989" y="465573"/>
            <a:ext cx="5930021" cy="646331"/>
          </a:xfrm>
          <a:prstGeom prst="rect">
            <a:avLst/>
          </a:prstGeom>
          <a:noFill/>
        </p:spPr>
        <p:txBody>
          <a:bodyPr wrap="none" rtlCol="0">
            <a:spAutoFit/>
          </a:bodyPr>
          <a:lstStyle/>
          <a:p>
            <a:r>
              <a:rPr lang="en-US" sz="3600" dirty="0"/>
              <a:t>Parkway Christian Academy</a:t>
            </a:r>
          </a:p>
        </p:txBody>
      </p:sp>
      <p:pic>
        <p:nvPicPr>
          <p:cNvPr id="8" name="Picture 7" descr="A logo with a star and text&#10;&#10;AI-generated content may be incorrect.">
            <a:extLst>
              <a:ext uri="{FF2B5EF4-FFF2-40B4-BE49-F238E27FC236}">
                <a16:creationId xmlns:a16="http://schemas.microsoft.com/office/drawing/2014/main" id="{B6BB7A75-326E-1AE6-4004-8A7913ADE614}"/>
              </a:ext>
            </a:extLst>
          </p:cNvPr>
          <p:cNvPicPr>
            <a:picLocks noChangeAspect="1"/>
          </p:cNvPicPr>
          <p:nvPr/>
        </p:nvPicPr>
        <p:blipFill>
          <a:blip r:embed="rId3"/>
          <a:stretch>
            <a:fillRect/>
          </a:stretch>
        </p:blipFill>
        <p:spPr>
          <a:xfrm>
            <a:off x="4170776" y="1310702"/>
            <a:ext cx="3333750" cy="2333625"/>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E557-7E1D-B7B6-D06D-F26C5B5CE66E}"/>
              </a:ext>
            </a:extLst>
          </p:cNvPr>
          <p:cNvSpPr>
            <a:spLocks noGrp="1"/>
          </p:cNvSpPr>
          <p:nvPr>
            <p:ph type="title"/>
          </p:nvPr>
        </p:nvSpPr>
        <p:spPr>
          <a:xfrm>
            <a:off x="838200" y="365126"/>
            <a:ext cx="9829800" cy="1082674"/>
          </a:xfrm>
        </p:spPr>
        <p:txBody>
          <a:bodyPr anchor="b">
            <a:normAutofit/>
          </a:bodyPr>
          <a:lstStyle/>
          <a:p>
            <a:r>
              <a:rPr lang="en-US"/>
              <a:t>Parents required to:</a:t>
            </a:r>
          </a:p>
        </p:txBody>
      </p:sp>
      <p:graphicFrame>
        <p:nvGraphicFramePr>
          <p:cNvPr id="5" name="Text Placeholder 2">
            <a:extLst>
              <a:ext uri="{FF2B5EF4-FFF2-40B4-BE49-F238E27FC236}">
                <a16:creationId xmlns:a16="http://schemas.microsoft.com/office/drawing/2014/main" id="{A718F010-5C93-50F4-DE43-F3E0FE213AA1}"/>
              </a:ext>
            </a:extLst>
          </p:cNvPr>
          <p:cNvGraphicFramePr/>
          <p:nvPr>
            <p:extLst>
              <p:ext uri="{D42A27DB-BD31-4B8C-83A1-F6EECF244321}">
                <p14:modId xmlns:p14="http://schemas.microsoft.com/office/powerpoint/2010/main" val="457393340"/>
              </p:ext>
            </p:extLst>
          </p:nvPr>
        </p:nvGraphicFramePr>
        <p:xfrm>
          <a:off x="1524000" y="1828800"/>
          <a:ext cx="9144000"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417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6F1C5-45E9-6044-BD82-67C195A73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AEF48-D9BD-6434-6BDE-16635226E133}"/>
              </a:ext>
            </a:extLst>
          </p:cNvPr>
          <p:cNvSpPr>
            <a:spLocks noGrp="1"/>
          </p:cNvSpPr>
          <p:nvPr>
            <p:ph type="title"/>
          </p:nvPr>
        </p:nvSpPr>
        <p:spPr>
          <a:xfrm>
            <a:off x="838200" y="365126"/>
            <a:ext cx="9829800" cy="1082674"/>
          </a:xfrm>
        </p:spPr>
        <p:txBody>
          <a:bodyPr anchor="b">
            <a:normAutofit/>
          </a:bodyPr>
          <a:lstStyle/>
          <a:p>
            <a:r>
              <a:rPr lang="en-US"/>
              <a:t>Child with disabilities</a:t>
            </a:r>
          </a:p>
        </p:txBody>
      </p:sp>
      <p:pic>
        <p:nvPicPr>
          <p:cNvPr id="7" name="Picture Placeholder 6" descr="Student in wheelchair studying">
            <a:extLst>
              <a:ext uri="{FF2B5EF4-FFF2-40B4-BE49-F238E27FC236}">
                <a16:creationId xmlns:a16="http://schemas.microsoft.com/office/drawing/2014/main" id="{96047C91-B493-B48F-3FAA-8F8C9E8A9430}"/>
              </a:ext>
            </a:extLst>
          </p:cNvPr>
          <p:cNvPicPr>
            <a:picLocks noGrp="1" noChangeAspect="1"/>
          </p:cNvPicPr>
          <p:nvPr>
            <p:ph type="pic" idx="1"/>
          </p:nvPr>
        </p:nvPicPr>
        <p:blipFill>
          <a:blip r:embed="rId3" cstate="hqprint">
            <a:extLst>
              <a:ext uri="{28A0092B-C50C-407E-A947-70E740481C1C}">
                <a14:useLocalDpi xmlns:a14="http://schemas.microsoft.com/office/drawing/2010/main"/>
              </a:ext>
            </a:extLst>
          </a:blip>
          <a:srcRect/>
          <a:stretch>
            <a:fillRect/>
          </a:stretch>
        </p:blipFill>
        <p:spPr>
          <a:xfrm>
            <a:off x="1006022" y="1905000"/>
            <a:ext cx="5139205" cy="2907030"/>
          </a:xfrm>
          <a:noFill/>
        </p:spPr>
      </p:pic>
      <p:sp>
        <p:nvSpPr>
          <p:cNvPr id="3" name="Text Placeholder 2">
            <a:extLst>
              <a:ext uri="{FF2B5EF4-FFF2-40B4-BE49-F238E27FC236}">
                <a16:creationId xmlns:a16="http://schemas.microsoft.com/office/drawing/2014/main" id="{C93F507D-D72C-55BD-6F40-9066FA475D4A}"/>
              </a:ext>
            </a:extLst>
          </p:cNvPr>
          <p:cNvSpPr>
            <a:spLocks noGrp="1"/>
          </p:cNvSpPr>
          <p:nvPr>
            <p:ph type="body" sz="half" idx="2"/>
          </p:nvPr>
        </p:nvSpPr>
        <p:spPr>
          <a:xfrm>
            <a:off x="6443003" y="182246"/>
            <a:ext cx="5410200" cy="5660837"/>
          </a:xfrm>
        </p:spPr>
        <p:txBody>
          <a:bodyPr>
            <a:normAutofit/>
          </a:bodyPr>
          <a:lstStyle/>
          <a:p>
            <a:r>
              <a:rPr lang="en-US" dirty="0"/>
              <a:t>1. Is not more than 21 years of age and has a visual or auditory impairment that prevents the student from being adequately or safely educated in public school without the provision of special services;  OR </a:t>
            </a:r>
          </a:p>
          <a:p>
            <a:r>
              <a:rPr lang="en-US" dirty="0"/>
              <a:t>2. Is at least three but not more than 21 years of age and has one or more of the following disabilities that prevents the student from being adequately or safely educated in public school without the provision of special services: </a:t>
            </a:r>
          </a:p>
          <a:p>
            <a:pPr marL="182880" indent="-285750">
              <a:lnSpc>
                <a:spcPct val="100000"/>
              </a:lnSpc>
              <a:spcBef>
                <a:spcPts val="300"/>
              </a:spcBef>
              <a:buFont typeface="Arial" panose="020B0604020202020204" pitchFamily="34" charset="0"/>
              <a:buChar char="•"/>
            </a:pPr>
            <a:r>
              <a:rPr lang="en-US" dirty="0"/>
              <a:t>physical disability; </a:t>
            </a:r>
          </a:p>
          <a:p>
            <a:pPr marL="182880" indent="-285750">
              <a:lnSpc>
                <a:spcPct val="100000"/>
              </a:lnSpc>
              <a:spcBef>
                <a:spcPts val="300"/>
              </a:spcBef>
              <a:buFont typeface="Arial" panose="020B0604020202020204" pitchFamily="34" charset="0"/>
              <a:buChar char="•"/>
            </a:pPr>
            <a:r>
              <a:rPr lang="en-US" dirty="0"/>
              <a:t>intellectual or developmental disability; </a:t>
            </a:r>
          </a:p>
          <a:p>
            <a:pPr marL="182880" indent="-285750">
              <a:lnSpc>
                <a:spcPct val="100000"/>
              </a:lnSpc>
              <a:spcBef>
                <a:spcPts val="300"/>
              </a:spcBef>
              <a:buFont typeface="Arial" panose="020B0604020202020204" pitchFamily="34" charset="0"/>
              <a:buChar char="•"/>
            </a:pPr>
            <a:r>
              <a:rPr lang="en-US" dirty="0"/>
              <a:t>emotional disturbance;</a:t>
            </a:r>
          </a:p>
          <a:p>
            <a:pPr marL="182880" indent="-285750">
              <a:lnSpc>
                <a:spcPct val="100000"/>
              </a:lnSpc>
              <a:spcBef>
                <a:spcPts val="300"/>
              </a:spcBef>
              <a:buFont typeface="Arial" panose="020B0604020202020204" pitchFamily="34" charset="0"/>
              <a:buChar char="•"/>
            </a:pPr>
            <a:r>
              <a:rPr lang="en-US" dirty="0"/>
              <a:t>learning disability including dyslexia; </a:t>
            </a:r>
          </a:p>
          <a:p>
            <a:pPr marL="182880" indent="-285750">
              <a:lnSpc>
                <a:spcPct val="100000"/>
              </a:lnSpc>
              <a:spcBef>
                <a:spcPts val="300"/>
              </a:spcBef>
              <a:buFont typeface="Arial" panose="020B0604020202020204" pitchFamily="34" charset="0"/>
              <a:buChar char="•"/>
            </a:pPr>
            <a:r>
              <a:rPr lang="en-US" dirty="0"/>
              <a:t>autism; </a:t>
            </a:r>
          </a:p>
          <a:p>
            <a:pPr marL="182880" indent="-285750">
              <a:lnSpc>
                <a:spcPct val="100000"/>
              </a:lnSpc>
              <a:spcBef>
                <a:spcPts val="300"/>
              </a:spcBef>
              <a:buFont typeface="Arial" panose="020B0604020202020204" pitchFamily="34" charset="0"/>
              <a:buChar char="•"/>
            </a:pPr>
            <a:r>
              <a:rPr lang="en-US" dirty="0"/>
              <a:t>speech disability; or </a:t>
            </a:r>
          </a:p>
          <a:p>
            <a:pPr marL="182880" indent="-285750">
              <a:lnSpc>
                <a:spcPct val="100000"/>
              </a:lnSpc>
              <a:spcBef>
                <a:spcPts val="300"/>
              </a:spcBef>
              <a:buFont typeface="Arial" panose="020B0604020202020204" pitchFamily="34" charset="0"/>
              <a:buChar char="•"/>
            </a:pPr>
            <a:r>
              <a:rPr lang="en-US" dirty="0"/>
              <a:t>traumatic brain injury.</a:t>
            </a:r>
          </a:p>
          <a:p>
            <a:pPr marL="182880" indent="-285750">
              <a:lnSpc>
                <a:spcPct val="100000"/>
              </a:lnSpc>
              <a:spcBef>
                <a:spcPts val="300"/>
              </a:spcBef>
              <a:buFont typeface="Arial" panose="020B0604020202020204" pitchFamily="34" charset="0"/>
              <a:buChar char="•"/>
            </a:pPr>
            <a:r>
              <a:rPr lang="en-US" dirty="0"/>
              <a:t>ADD/ADHD (affecting academics)</a:t>
            </a:r>
          </a:p>
          <a:p>
            <a:endParaRPr lang="en-US" dirty="0"/>
          </a:p>
        </p:txBody>
      </p:sp>
      <p:sp>
        <p:nvSpPr>
          <p:cNvPr id="4" name="TextBox 3">
            <a:extLst>
              <a:ext uri="{FF2B5EF4-FFF2-40B4-BE49-F238E27FC236}">
                <a16:creationId xmlns:a16="http://schemas.microsoft.com/office/drawing/2014/main" id="{D4F97027-3CAB-081E-4347-0C4ED2AEB4E3}"/>
              </a:ext>
            </a:extLst>
          </p:cNvPr>
          <p:cNvSpPr txBox="1"/>
          <p:nvPr/>
        </p:nvSpPr>
        <p:spPr>
          <a:xfrm>
            <a:off x="1714500" y="5029200"/>
            <a:ext cx="3810000" cy="1323439"/>
          </a:xfrm>
          <a:prstGeom prst="rect">
            <a:avLst/>
          </a:prstGeom>
          <a:noFill/>
        </p:spPr>
        <p:txBody>
          <a:bodyPr wrap="square">
            <a:spAutoFit/>
          </a:bodyPr>
          <a:lstStyle/>
          <a:p>
            <a:pPr algn="ctr"/>
            <a:r>
              <a:rPr lang="en-US" sz="2000">
                <a:solidFill>
                  <a:schemeClr val="accent4">
                    <a:lumMod val="50000"/>
                  </a:schemeClr>
                </a:solidFill>
                <a:latin typeface="Amasis MT Pro Black" panose="02040A04050005020304" pitchFamily="18" charset="0"/>
              </a:rPr>
              <a:t>Private Evaluation by Medical Doctor OR ISD IEP by January to qualify for prioritization</a:t>
            </a:r>
          </a:p>
        </p:txBody>
      </p:sp>
    </p:spTree>
    <p:extLst>
      <p:ext uri="{BB962C8B-B14F-4D97-AF65-F5344CB8AC3E}">
        <p14:creationId xmlns:p14="http://schemas.microsoft.com/office/powerpoint/2010/main" val="293420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031DE-2D97-7FF4-4973-6184F23E1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2B2E8-08F4-8350-5835-30C57DA067D8}"/>
              </a:ext>
            </a:extLst>
          </p:cNvPr>
          <p:cNvSpPr>
            <a:spLocks noGrp="1"/>
          </p:cNvSpPr>
          <p:nvPr>
            <p:ph type="title"/>
          </p:nvPr>
        </p:nvSpPr>
        <p:spPr>
          <a:xfrm>
            <a:off x="838200" y="365126"/>
            <a:ext cx="9829800" cy="1082674"/>
          </a:xfrm>
        </p:spPr>
        <p:txBody>
          <a:bodyPr anchor="b">
            <a:normAutofit/>
          </a:bodyPr>
          <a:lstStyle/>
          <a:p>
            <a:r>
              <a:rPr lang="en-US"/>
              <a:t>Requirements for children with disabilities</a:t>
            </a:r>
          </a:p>
        </p:txBody>
      </p:sp>
      <p:pic>
        <p:nvPicPr>
          <p:cNvPr id="7" name="Picture Placeholder 6" descr="Student in wheelchair studying">
            <a:extLst>
              <a:ext uri="{FF2B5EF4-FFF2-40B4-BE49-F238E27FC236}">
                <a16:creationId xmlns:a16="http://schemas.microsoft.com/office/drawing/2014/main" id="{DF2A8D54-FAC9-7F27-0D87-2A3E2E243FA8}"/>
              </a:ext>
            </a:extLst>
          </p:cNvPr>
          <p:cNvPicPr>
            <a:picLocks noGrp="1" noChangeAspect="1"/>
          </p:cNvPicPr>
          <p:nvPr>
            <p:ph type="pic" idx="1"/>
          </p:nvPr>
        </p:nvPicPr>
        <p:blipFill>
          <a:blip r:embed="rId3" cstate="hqprint">
            <a:extLst>
              <a:ext uri="{28A0092B-C50C-407E-A947-70E740481C1C}">
                <a14:useLocalDpi xmlns:a14="http://schemas.microsoft.com/office/drawing/2010/main"/>
              </a:ext>
            </a:extLst>
          </a:blip>
          <a:srcRect/>
          <a:stretch>
            <a:fillRect/>
          </a:stretch>
        </p:blipFill>
        <p:spPr>
          <a:xfrm>
            <a:off x="1006022" y="1905000"/>
            <a:ext cx="5139205" cy="2907030"/>
          </a:xfrm>
          <a:noFill/>
        </p:spPr>
      </p:pic>
      <p:sp>
        <p:nvSpPr>
          <p:cNvPr id="3" name="Text Placeholder 2">
            <a:extLst>
              <a:ext uri="{FF2B5EF4-FFF2-40B4-BE49-F238E27FC236}">
                <a16:creationId xmlns:a16="http://schemas.microsoft.com/office/drawing/2014/main" id="{2DED81C2-4084-8ECE-7CAE-8F2313110DB2}"/>
              </a:ext>
            </a:extLst>
          </p:cNvPr>
          <p:cNvSpPr>
            <a:spLocks noGrp="1"/>
          </p:cNvSpPr>
          <p:nvPr>
            <p:ph type="body" sz="half" idx="2"/>
          </p:nvPr>
        </p:nvSpPr>
        <p:spPr>
          <a:xfrm>
            <a:off x="6400800" y="1676400"/>
            <a:ext cx="5410200" cy="5660837"/>
          </a:xfrm>
        </p:spPr>
        <p:txBody>
          <a:bodyPr>
            <a:normAutofit/>
          </a:bodyPr>
          <a:lstStyle/>
          <a:p>
            <a:pPr lvl="0"/>
            <a:r>
              <a:rPr lang="en-US" dirty="0"/>
              <a:t>The parent of a child not enrolled in public school may request a school district to provide an evaluation and to develop an IEP for the child.</a:t>
            </a:r>
          </a:p>
          <a:p>
            <a:pPr lvl="0"/>
            <a:r>
              <a:rPr lang="en-US" dirty="0"/>
              <a:t>Odyssey must provide notice to parents regarding how federal and state laws regarding the provision of educational services to a child with a disability in apply differently for private schools, versus public.</a:t>
            </a:r>
          </a:p>
          <a:p>
            <a:pPr lvl="0"/>
            <a:r>
              <a:rPr lang="en-US" dirty="0"/>
              <a:t>Odyssey must provide information regarding the rights to which a child with a disability is entitled if the child attends a public school.</a:t>
            </a:r>
          </a:p>
          <a:p>
            <a:endParaRPr lang="en-US" dirty="0"/>
          </a:p>
        </p:txBody>
      </p:sp>
      <p:sp>
        <p:nvSpPr>
          <p:cNvPr id="4" name="TextBox 3">
            <a:extLst>
              <a:ext uri="{FF2B5EF4-FFF2-40B4-BE49-F238E27FC236}">
                <a16:creationId xmlns:a16="http://schemas.microsoft.com/office/drawing/2014/main" id="{2804E599-430E-DBD6-64F1-0496598EE8C5}"/>
              </a:ext>
            </a:extLst>
          </p:cNvPr>
          <p:cNvSpPr txBox="1"/>
          <p:nvPr/>
        </p:nvSpPr>
        <p:spPr>
          <a:xfrm>
            <a:off x="2133600" y="5269230"/>
            <a:ext cx="6618083" cy="707886"/>
          </a:xfrm>
          <a:prstGeom prst="rect">
            <a:avLst/>
          </a:prstGeom>
          <a:noFill/>
        </p:spPr>
        <p:txBody>
          <a:bodyPr wrap="square">
            <a:spAutoFit/>
          </a:bodyPr>
          <a:lstStyle/>
          <a:p>
            <a:pPr algn="ctr"/>
            <a:r>
              <a:rPr lang="en-US" sz="2000">
                <a:solidFill>
                  <a:schemeClr val="accent4">
                    <a:lumMod val="50000"/>
                  </a:schemeClr>
                </a:solidFill>
                <a:latin typeface="Amasis MT Pro Black" panose="02040A04050005020304" pitchFamily="18" charset="0"/>
              </a:rPr>
              <a:t>MUST Have ISD IEP by January to qualify for additional funding </a:t>
            </a:r>
          </a:p>
        </p:txBody>
      </p:sp>
    </p:spTree>
    <p:extLst>
      <p:ext uri="{BB962C8B-B14F-4D97-AF65-F5344CB8AC3E}">
        <p14:creationId xmlns:p14="http://schemas.microsoft.com/office/powerpoint/2010/main" val="106468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35BDD-B956-A8D2-139D-43CD0CB34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E90DB-7CE3-3E3D-EEED-2CAFD6C7FC92}"/>
              </a:ext>
            </a:extLst>
          </p:cNvPr>
          <p:cNvSpPr>
            <a:spLocks noGrp="1"/>
          </p:cNvSpPr>
          <p:nvPr>
            <p:ph type="title"/>
          </p:nvPr>
        </p:nvSpPr>
        <p:spPr>
          <a:xfrm>
            <a:off x="838200" y="365126"/>
            <a:ext cx="9829800" cy="1082674"/>
          </a:xfrm>
        </p:spPr>
        <p:txBody>
          <a:bodyPr anchor="b">
            <a:normAutofit/>
          </a:bodyPr>
          <a:lstStyle/>
          <a:p>
            <a:r>
              <a:rPr lang="en-US"/>
              <a:t>Let’s get started!</a:t>
            </a:r>
          </a:p>
        </p:txBody>
      </p:sp>
      <p:pic>
        <p:nvPicPr>
          <p:cNvPr id="7" name="Picture Placeholder 6" descr="Coffee cup with laptop and notebook">
            <a:extLst>
              <a:ext uri="{FF2B5EF4-FFF2-40B4-BE49-F238E27FC236}">
                <a16:creationId xmlns:a16="http://schemas.microsoft.com/office/drawing/2014/main" id="{946BCD30-8CE1-E809-1873-2F25B0F34623}"/>
              </a:ext>
            </a:extLst>
          </p:cNvPr>
          <p:cNvPicPr>
            <a:picLocks noGrp="1" noChangeAspect="1"/>
          </p:cNvPicPr>
          <p:nvPr>
            <p:ph type="pic" idx="1"/>
          </p:nvPr>
        </p:nvPicPr>
        <p:blipFill>
          <a:blip r:embed="rId3" cstate="hqprint">
            <a:extLst>
              <a:ext uri="{28A0092B-C50C-407E-A947-70E740481C1C}">
                <a14:useLocalDpi xmlns:a14="http://schemas.microsoft.com/office/drawing/2010/main"/>
              </a:ext>
            </a:extLst>
          </a:blip>
          <a:srcRect/>
          <a:stretch>
            <a:fillRect/>
          </a:stretch>
        </p:blipFill>
        <p:spPr>
          <a:xfrm>
            <a:off x="1006022" y="1874520"/>
            <a:ext cx="5193089" cy="2937510"/>
          </a:xfrm>
          <a:noFill/>
        </p:spPr>
      </p:pic>
      <p:sp>
        <p:nvSpPr>
          <p:cNvPr id="8" name="Text Placeholder 2">
            <a:extLst>
              <a:ext uri="{FF2B5EF4-FFF2-40B4-BE49-F238E27FC236}">
                <a16:creationId xmlns:a16="http://schemas.microsoft.com/office/drawing/2014/main" id="{AAB49560-32C4-94E1-DCF3-C170B8BEAE3B}"/>
              </a:ext>
            </a:extLst>
          </p:cNvPr>
          <p:cNvSpPr txBox="1">
            <a:spLocks/>
          </p:cNvSpPr>
          <p:nvPr/>
        </p:nvSpPr>
        <p:spPr>
          <a:xfrm>
            <a:off x="6989523" y="1295400"/>
            <a:ext cx="4343400" cy="38404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9pPr>
          </a:lstStyle>
          <a:p>
            <a:r>
              <a:rPr lang="en-US" b="1" dirty="0"/>
              <a:t>October 2025: </a:t>
            </a:r>
            <a:r>
              <a:rPr lang="en-US" dirty="0"/>
              <a:t>Odyssey announced as program </a:t>
            </a:r>
            <a:r>
              <a:rPr lang="en-US" dirty="0" err="1"/>
              <a:t>adminstrator</a:t>
            </a:r>
            <a:endParaRPr lang="en-US" dirty="0"/>
          </a:p>
          <a:p>
            <a:r>
              <a:rPr lang="en-US" b="1" dirty="0"/>
              <a:t>Fall 2025: </a:t>
            </a:r>
            <a:r>
              <a:rPr lang="en-US" dirty="0"/>
              <a:t>TCCB-ED &amp; TPSA host additional trainings based on rules</a:t>
            </a:r>
          </a:p>
          <a:p>
            <a:r>
              <a:rPr lang="en-US" b="1" dirty="0"/>
              <a:t>Early 2026:</a:t>
            </a:r>
            <a:r>
              <a:rPr lang="en-US" dirty="0"/>
              <a:t> The application process is expected to open. </a:t>
            </a:r>
          </a:p>
          <a:p>
            <a:r>
              <a:rPr lang="en-US" b="1" dirty="0"/>
              <a:t>School year 26-27:</a:t>
            </a:r>
            <a:r>
              <a:rPr lang="en-US" dirty="0"/>
              <a:t> When money in TEFAs can first be used for eligible expenses. </a:t>
            </a:r>
          </a:p>
          <a:p>
            <a:endParaRPr lang="en-US" dirty="0"/>
          </a:p>
        </p:txBody>
      </p:sp>
    </p:spTree>
    <p:extLst>
      <p:ext uri="{BB962C8B-B14F-4D97-AF65-F5344CB8AC3E}">
        <p14:creationId xmlns:p14="http://schemas.microsoft.com/office/powerpoint/2010/main" val="234918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1082674"/>
          </a:xfrm>
        </p:spPr>
        <p:txBody>
          <a:bodyPr anchor="b">
            <a:normAutofit/>
          </a:bodyPr>
          <a:lstStyle/>
          <a:p>
            <a:r>
              <a:rPr lang="en-US" dirty="0"/>
              <a:t>Texas Educational Freedom Accounts (TEFAs)</a:t>
            </a:r>
          </a:p>
        </p:txBody>
      </p:sp>
      <p:pic>
        <p:nvPicPr>
          <p:cNvPr id="7" name="Picture Placeholder 6" descr="Young girl in red sweater">
            <a:extLst>
              <a:ext uri="{FF2B5EF4-FFF2-40B4-BE49-F238E27FC236}">
                <a16:creationId xmlns:a16="http://schemas.microsoft.com/office/drawing/2014/main" id="{B141A7AC-AD01-42FA-D84D-5AFD33AAEE19}"/>
              </a:ext>
            </a:extLst>
          </p:cNvPr>
          <p:cNvPicPr>
            <a:picLocks noGrp="1" noChangeAspect="1"/>
          </p:cNvPicPr>
          <p:nvPr>
            <p:ph type="pic" idx="1"/>
          </p:nvPr>
        </p:nvPicPr>
        <p:blipFill>
          <a:blip r:embed="rId3" cstate="hqprint">
            <a:extLst>
              <a:ext uri="{28A0092B-C50C-407E-A947-70E740481C1C}">
                <a14:useLocalDpi xmlns:a14="http://schemas.microsoft.com/office/drawing/2010/main"/>
              </a:ext>
            </a:extLst>
          </a:blip>
          <a:srcRect/>
          <a:stretch>
            <a:fillRect/>
          </a:stretch>
        </p:blipFill>
        <p:spPr>
          <a:xfrm>
            <a:off x="1006022" y="1874520"/>
            <a:ext cx="5193089" cy="2937510"/>
          </a:xfrm>
          <a:noFill/>
        </p:spPr>
      </p:pic>
      <p:sp>
        <p:nvSpPr>
          <p:cNvPr id="3" name="Text Placeholder 2"/>
          <p:cNvSpPr>
            <a:spLocks noGrp="1"/>
          </p:cNvSpPr>
          <p:nvPr>
            <p:ph type="body" sz="half" idx="2"/>
          </p:nvPr>
        </p:nvSpPr>
        <p:spPr>
          <a:xfrm>
            <a:off x="6858000" y="1874521"/>
            <a:ext cx="5029200" cy="2566034"/>
          </a:xfrm>
        </p:spPr>
        <p:txBody>
          <a:bodyPr>
            <a:normAutofit/>
          </a:bodyPr>
          <a:lstStyle/>
          <a:p>
            <a:pPr marL="0" indent="0">
              <a:buNone/>
            </a:pPr>
            <a:r>
              <a:rPr lang="en-US" dirty="0"/>
              <a:t>SB2 became law Sept. 1</a:t>
            </a:r>
          </a:p>
          <a:p>
            <a:pPr marL="0" indent="0">
              <a:buNone/>
            </a:pPr>
            <a:r>
              <a:rPr lang="en-US" dirty="0"/>
              <a:t>Provides $1B for approx. 70,000 students</a:t>
            </a:r>
            <a:br>
              <a:rPr lang="en-US" dirty="0"/>
            </a:br>
            <a:endParaRPr lang="en-US" dirty="0"/>
          </a:p>
          <a:p>
            <a:pPr marL="0" indent="0">
              <a:buNone/>
            </a:pPr>
            <a:r>
              <a:rPr lang="en-US" dirty="0"/>
              <a:t>Per student, annually:</a:t>
            </a:r>
          </a:p>
          <a:p>
            <a:pPr marL="285750" indent="-285750">
              <a:buFont typeface="Wingdings" panose="05000000000000000000" pitchFamily="2" charset="2"/>
              <a:buChar char="Ø"/>
            </a:pPr>
            <a:r>
              <a:rPr lang="en-US" sz="1400" dirty="0"/>
              <a:t>Student enrolled in an eligible school: $10,500 - $12,000</a:t>
            </a:r>
          </a:p>
          <a:p>
            <a:pPr marL="285750" indent="-285750">
              <a:buFont typeface="Wingdings" panose="05000000000000000000" pitchFamily="2" charset="2"/>
              <a:buChar char="Ø"/>
            </a:pPr>
            <a:r>
              <a:rPr lang="en-US" sz="1400" dirty="0"/>
              <a:t>A child with a disability: up to $30,000 </a:t>
            </a:r>
          </a:p>
          <a:p>
            <a:pPr marL="285750" indent="-285750">
              <a:buFont typeface="Wingdings" panose="05000000000000000000" pitchFamily="2" charset="2"/>
              <a:buChar char="Ø"/>
            </a:pPr>
            <a:r>
              <a:rPr lang="en-US" sz="1400" dirty="0"/>
              <a:t>Home-schooled participants: $2,000</a:t>
            </a:r>
          </a:p>
          <a:p>
            <a:endParaRPr lang="en-US" sz="1300" dirty="0"/>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7993215D-4C54-A912-1031-C5F4C2DEF00E}"/>
              </a:ext>
            </a:extLst>
          </p:cNvPr>
          <p:cNvGraphicFramePr/>
          <p:nvPr>
            <p:extLst>
              <p:ext uri="{D42A27DB-BD31-4B8C-83A1-F6EECF244321}">
                <p14:modId xmlns:p14="http://schemas.microsoft.com/office/powerpoint/2010/main" val="3306638591"/>
              </p:ext>
            </p:extLst>
          </p:nvPr>
        </p:nvGraphicFramePr>
        <p:xfrm>
          <a:off x="-1066800" y="457200"/>
          <a:ext cx="14325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EB893C42-9CAD-9521-CCE8-0604F0306B76}"/>
              </a:ext>
            </a:extLst>
          </p:cNvPr>
          <p:cNvSpPr/>
          <p:nvPr/>
        </p:nvSpPr>
        <p:spPr>
          <a:xfrm>
            <a:off x="3134646" y="4953000"/>
            <a:ext cx="5922711" cy="769441"/>
          </a:xfrm>
          <a:prstGeom prst="rect">
            <a:avLst/>
          </a:prstGeom>
          <a:noFill/>
        </p:spPr>
        <p:txBody>
          <a:bodyPr wrap="none" lIns="91440" tIns="45720" rIns="91440" bIns="45720">
            <a:spAutoFit/>
          </a:bodyPr>
          <a:lstStyle/>
          <a:p>
            <a:pPr algn="ctr"/>
            <a:r>
              <a:rPr lang="en-US" sz="4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Don’t Forget Vendors</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838200" y="224118"/>
            <a:ext cx="9950824" cy="1223682"/>
          </a:xfrm>
        </p:spPr>
        <p:txBody>
          <a:bodyPr anchor="b">
            <a:normAutofit/>
          </a:bodyPr>
          <a:lstStyle/>
          <a:p>
            <a:r>
              <a:rPr lang="en-US"/>
              <a:t>Approved providers or vendors</a:t>
            </a:r>
          </a:p>
        </p:txBody>
      </p:sp>
      <p:sp>
        <p:nvSpPr>
          <p:cNvPr id="4" name="Text Placeholder 3"/>
          <p:cNvSpPr>
            <a:spLocks noGrp="1"/>
          </p:cNvSpPr>
          <p:nvPr>
            <p:ph type="subTitle" idx="1"/>
          </p:nvPr>
        </p:nvSpPr>
        <p:spPr>
          <a:xfrm>
            <a:off x="1371600" y="1752600"/>
            <a:ext cx="6743700" cy="2286000"/>
          </a:xfrm>
        </p:spPr>
        <p:txBody>
          <a:bodyPr>
            <a:normAutofit fontScale="92500" lnSpcReduction="20000"/>
          </a:bodyPr>
          <a:lstStyle/>
          <a:p>
            <a:pPr marL="342900" indent="-342900">
              <a:buFont typeface="Wingdings" panose="05000000000000000000" pitchFamily="2" charset="2"/>
              <a:buChar char="Ø"/>
            </a:pPr>
            <a:r>
              <a:rPr lang="en-US" dirty="0"/>
              <a:t>Accredited by TEPSAC or TEA</a:t>
            </a:r>
          </a:p>
          <a:p>
            <a:pPr marL="342900" indent="-342900">
              <a:buFont typeface="Wingdings" panose="05000000000000000000" pitchFamily="2" charset="2"/>
              <a:buChar char="Ø"/>
            </a:pPr>
            <a:r>
              <a:rPr lang="en-US" dirty="0"/>
              <a:t>Annually administer a nationally-norm-referenced assessment for TEFA participants Grades 3-12 (IOWA test)</a:t>
            </a:r>
          </a:p>
          <a:p>
            <a:pPr marL="342900" indent="-342900">
              <a:buFont typeface="Wingdings" panose="05000000000000000000" pitchFamily="2" charset="2"/>
              <a:buChar char="Ø"/>
            </a:pPr>
            <a:r>
              <a:rPr lang="en-US" dirty="0"/>
              <a:t>Continuously operated a campus for at least two school years preceding participation in TESA program</a:t>
            </a:r>
          </a:p>
          <a:p>
            <a:pPr marL="342900" indent="-342900">
              <a:buFont typeface="Wingdings" panose="05000000000000000000" pitchFamily="2" charset="2"/>
              <a:buChar char="Ø"/>
            </a:pPr>
            <a:r>
              <a:rPr lang="en-US" dirty="0"/>
              <a:t>Financial review or audit per accreditation rules</a:t>
            </a:r>
          </a:p>
          <a:p>
            <a:endParaRPr lang="en-US" dirty="0"/>
          </a:p>
        </p:txBody>
      </p: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D21CB-DE32-0014-E87D-F7AD92814BD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F04B8FC-9C21-0A9D-4826-48E40C9966F5}"/>
              </a:ext>
            </a:extLst>
          </p:cNvPr>
          <p:cNvSpPr>
            <a:spLocks noGrp="1"/>
          </p:cNvSpPr>
          <p:nvPr>
            <p:ph type="ctrTitle"/>
          </p:nvPr>
        </p:nvSpPr>
        <p:spPr>
          <a:xfrm>
            <a:off x="1066800" y="381000"/>
            <a:ext cx="8458200" cy="1008529"/>
          </a:xfrm>
        </p:spPr>
        <p:txBody>
          <a:bodyPr anchor="b">
            <a:normAutofit/>
          </a:bodyPr>
          <a:lstStyle/>
          <a:p>
            <a:r>
              <a:rPr lang="en-US"/>
              <a:t>Autonomy </a:t>
            </a:r>
          </a:p>
        </p:txBody>
      </p:sp>
      <p:sp>
        <p:nvSpPr>
          <p:cNvPr id="16" name="Text Placeholder 2">
            <a:extLst>
              <a:ext uri="{FF2B5EF4-FFF2-40B4-BE49-F238E27FC236}">
                <a16:creationId xmlns:a16="http://schemas.microsoft.com/office/drawing/2014/main" id="{04E4B2E3-F355-369D-AEBA-ECDA0E6F9209}"/>
              </a:ext>
            </a:extLst>
          </p:cNvPr>
          <p:cNvSpPr>
            <a:spLocks noGrp="1"/>
          </p:cNvSpPr>
          <p:nvPr>
            <p:ph type="subTitle" idx="1"/>
          </p:nvPr>
        </p:nvSpPr>
        <p:spPr>
          <a:xfrm>
            <a:off x="1066800" y="1524000"/>
            <a:ext cx="8763000" cy="2590800"/>
          </a:xfrm>
        </p:spPr>
        <p:txBody>
          <a:bodyPr>
            <a:normAutofit/>
          </a:bodyPr>
          <a:lstStyle/>
          <a:p>
            <a:r>
              <a:rPr lang="en-US" dirty="0"/>
              <a:t>An education service provider or vendor (PWCA) who receives TEFA money is not a recipient of federal financial assistance and may not be considered a state actor. </a:t>
            </a:r>
          </a:p>
          <a:p>
            <a:r>
              <a:rPr lang="en-US" dirty="0"/>
              <a:t>The state may not impose limits or requirements contrary to religious or institutional values of a provider, vendor, or participant regarding curriculum, admissions practices, operations, policies, standards, etc.</a:t>
            </a:r>
          </a:p>
        </p:txBody>
      </p:sp>
    </p:spTree>
    <p:extLst>
      <p:ext uri="{BB962C8B-B14F-4D97-AF65-F5344CB8AC3E}">
        <p14:creationId xmlns:p14="http://schemas.microsoft.com/office/powerpoint/2010/main" val="366673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93164-7EBF-932B-258F-7E845132BF5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E5CEBA4-0891-597E-2840-FADB517836A3}"/>
              </a:ext>
            </a:extLst>
          </p:cNvPr>
          <p:cNvSpPr>
            <a:spLocks noGrp="1"/>
          </p:cNvSpPr>
          <p:nvPr>
            <p:ph type="ctrTitle"/>
          </p:nvPr>
        </p:nvSpPr>
        <p:spPr>
          <a:xfrm>
            <a:off x="869576" y="228600"/>
            <a:ext cx="9950824" cy="1295400"/>
          </a:xfrm>
        </p:spPr>
        <p:txBody>
          <a:bodyPr anchor="b">
            <a:normAutofit/>
          </a:bodyPr>
          <a:lstStyle/>
          <a:p>
            <a:r>
              <a:rPr lang="en-US"/>
              <a:t>Eligible students:</a:t>
            </a:r>
          </a:p>
        </p:txBody>
      </p:sp>
      <p:sp>
        <p:nvSpPr>
          <p:cNvPr id="4" name="Text Placeholder 3">
            <a:extLst>
              <a:ext uri="{FF2B5EF4-FFF2-40B4-BE49-F238E27FC236}">
                <a16:creationId xmlns:a16="http://schemas.microsoft.com/office/drawing/2014/main" id="{BAF6832F-C30E-EE1E-23DA-D059DD225438}"/>
              </a:ext>
            </a:extLst>
          </p:cNvPr>
          <p:cNvSpPr>
            <a:spLocks noGrp="1"/>
          </p:cNvSpPr>
          <p:nvPr>
            <p:ph type="subTitle" idx="1"/>
          </p:nvPr>
        </p:nvSpPr>
        <p:spPr>
          <a:xfrm>
            <a:off x="1371600" y="1676400"/>
            <a:ext cx="7620000" cy="3124200"/>
          </a:xfrm>
        </p:spPr>
        <p:txBody>
          <a:bodyPr>
            <a:normAutofit/>
          </a:bodyPr>
          <a:lstStyle/>
          <a:p>
            <a:pPr marL="342900" indent="-342900">
              <a:buFont typeface="Wingdings" panose="05000000000000000000" pitchFamily="2" charset="2"/>
              <a:buChar char="Ø"/>
            </a:pPr>
            <a:r>
              <a:rPr lang="en-US" dirty="0"/>
              <a:t>Student must be a U.S. citizen, national, or lawful resident eligible to attend a Texas public school. </a:t>
            </a:r>
          </a:p>
          <a:p>
            <a:pPr marL="342900" indent="-342900">
              <a:buFont typeface="Wingdings" panose="05000000000000000000" pitchFamily="2" charset="2"/>
              <a:buChar char="Ø"/>
            </a:pPr>
            <a:r>
              <a:rPr lang="en-US" dirty="0"/>
              <a:t>Priority for children from low-income families and with special learning needs.</a:t>
            </a:r>
          </a:p>
          <a:p>
            <a:pPr marL="342900" indent="-342900">
              <a:buFont typeface="Wingdings" panose="05000000000000000000" pitchFamily="2" charset="2"/>
              <a:buChar char="Ø"/>
            </a:pPr>
            <a:r>
              <a:rPr lang="en-US" dirty="0"/>
              <a:t>Siblings are approved together; family does not have to reapply each year.</a:t>
            </a:r>
          </a:p>
          <a:p>
            <a:endParaRPr lang="en-US" dirty="0"/>
          </a:p>
          <a:p>
            <a:endParaRPr lang="en-US" dirty="0"/>
          </a:p>
        </p:txBody>
      </p:sp>
    </p:spTree>
    <p:extLst>
      <p:ext uri="{BB962C8B-B14F-4D97-AF65-F5344CB8AC3E}">
        <p14:creationId xmlns:p14="http://schemas.microsoft.com/office/powerpoint/2010/main" val="5534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2895600" cy="1082674"/>
          </a:xfrm>
        </p:spPr>
        <p:txBody>
          <a:bodyPr>
            <a:normAutofit/>
          </a:bodyPr>
          <a:lstStyle/>
          <a:p>
            <a:r>
              <a:rPr lang="en-US"/>
              <a:t>Prioritization</a:t>
            </a:r>
          </a:p>
        </p:txBody>
      </p:sp>
      <p:sp>
        <p:nvSpPr>
          <p:cNvPr id="10" name="TextBox 9">
            <a:extLst>
              <a:ext uri="{FF2B5EF4-FFF2-40B4-BE49-F238E27FC236}">
                <a16:creationId xmlns:a16="http://schemas.microsoft.com/office/drawing/2014/main" id="{EB7F5121-A7D5-1176-F929-14F85500D457}"/>
              </a:ext>
            </a:extLst>
          </p:cNvPr>
          <p:cNvSpPr txBox="1"/>
          <p:nvPr/>
        </p:nvSpPr>
        <p:spPr>
          <a:xfrm>
            <a:off x="457200" y="1454888"/>
            <a:ext cx="3505200" cy="3970318"/>
          </a:xfrm>
          <a:prstGeom prst="rect">
            <a:avLst/>
          </a:prstGeom>
          <a:noFill/>
        </p:spPr>
        <p:txBody>
          <a:bodyPr wrap="square" rtlCol="0">
            <a:spAutoFit/>
          </a:bodyPr>
          <a:lstStyle/>
          <a:p>
            <a:pPr marL="342900" indent="-342900">
              <a:buAutoNum type="arabicPeriod"/>
            </a:pPr>
            <a:r>
              <a:rPr lang="en-US" dirty="0"/>
              <a:t>Children with disabilities whose family income is equal or less than 500% of FPG.</a:t>
            </a:r>
          </a:p>
          <a:p>
            <a:pPr marL="342900" indent="-342900">
              <a:buAutoNum type="arabicPeriod"/>
            </a:pPr>
            <a:r>
              <a:rPr lang="en-US" dirty="0"/>
              <a:t>Families with income 200% or less than FPG.</a:t>
            </a:r>
          </a:p>
          <a:p>
            <a:pPr marL="342900" indent="-342900">
              <a:buAutoNum type="arabicPeriod"/>
            </a:pPr>
            <a:r>
              <a:rPr lang="en-US" dirty="0"/>
              <a:t>Family income between 200-500% of FPG.</a:t>
            </a:r>
          </a:p>
          <a:p>
            <a:pPr marL="342900" indent="-342900">
              <a:buAutoNum type="arabicPeriod"/>
            </a:pPr>
            <a:r>
              <a:rPr lang="en-US" dirty="0"/>
              <a:t>All others. Within this group:</a:t>
            </a:r>
          </a:p>
          <a:p>
            <a:pPr marL="800100" lvl="1" indent="-342900">
              <a:buAutoNum type="arabicPeriod"/>
            </a:pPr>
            <a:r>
              <a:rPr lang="en-US" dirty="0"/>
              <a:t>Priority for students coming from public schools</a:t>
            </a:r>
          </a:p>
          <a:p>
            <a:pPr marL="800100" lvl="1" indent="-342900">
              <a:buAutoNum type="arabicPeriod"/>
            </a:pPr>
            <a:r>
              <a:rPr lang="en-US" dirty="0"/>
              <a:t>Capped at 20% of total </a:t>
            </a:r>
          </a:p>
          <a:p>
            <a:endParaRPr lang="en-US" dirty="0"/>
          </a:p>
          <a:p>
            <a:endParaRPr lang="en-US" dirty="0"/>
          </a:p>
        </p:txBody>
      </p:sp>
      <p:sp>
        <p:nvSpPr>
          <p:cNvPr id="3" name="Rectangle 2">
            <a:extLst>
              <a:ext uri="{FF2B5EF4-FFF2-40B4-BE49-F238E27FC236}">
                <a16:creationId xmlns:a16="http://schemas.microsoft.com/office/drawing/2014/main" id="{90874F9B-E44D-3FC1-BD6E-8081F4625F5C}"/>
              </a:ext>
            </a:extLst>
          </p:cNvPr>
          <p:cNvSpPr/>
          <p:nvPr/>
        </p:nvSpPr>
        <p:spPr>
          <a:xfrm>
            <a:off x="2663009" y="5257800"/>
            <a:ext cx="6865982" cy="769441"/>
          </a:xfrm>
          <a:prstGeom prst="rect">
            <a:avLst/>
          </a:prstGeom>
          <a:noFill/>
        </p:spPr>
        <p:txBody>
          <a:bodyPr wrap="none" lIns="91440" tIns="45720" rIns="91440" bIns="45720">
            <a:spAutoFit/>
          </a:bodyPr>
          <a:lstStyle/>
          <a:p>
            <a:pPr algn="ctr"/>
            <a:r>
              <a:rPr lang="en-US" sz="4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Lottery in Each Category</a:t>
            </a:r>
          </a:p>
        </p:txBody>
      </p:sp>
      <p:pic>
        <p:nvPicPr>
          <p:cNvPr id="13" name="Content Placeholder 12">
            <a:extLst>
              <a:ext uri="{FF2B5EF4-FFF2-40B4-BE49-F238E27FC236}">
                <a16:creationId xmlns:a16="http://schemas.microsoft.com/office/drawing/2014/main" id="{709CC7E3-F244-D39B-B808-FC0C57510717}"/>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4572000" y="457200"/>
            <a:ext cx="6270589" cy="4495800"/>
          </a:xfrm>
          <a:prstGeom prst="rect">
            <a:avLst/>
          </a:prstGeom>
        </p:spPr>
      </p:pic>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5BBCEC8-FEDB-B27B-B24F-05ED5A8A242E}"/>
              </a:ext>
            </a:extLst>
          </p:cNvPr>
          <p:cNvSpPr>
            <a:spLocks noGrp="1"/>
          </p:cNvSpPr>
          <p:nvPr>
            <p:ph type="title"/>
          </p:nvPr>
        </p:nvSpPr>
        <p:spPr>
          <a:xfrm>
            <a:off x="838200" y="365126"/>
            <a:ext cx="9829800" cy="634999"/>
          </a:xfrm>
        </p:spPr>
        <p:txBody>
          <a:bodyPr/>
          <a:lstStyle/>
          <a:p>
            <a:r>
              <a:rPr lang="en-US" dirty="0"/>
              <a:t>Graphic from Odyssey explaining the process:</a:t>
            </a:r>
          </a:p>
        </p:txBody>
      </p:sp>
      <p:pic>
        <p:nvPicPr>
          <p:cNvPr id="3" name="Picture 2" descr="A diagram of a potty process">
            <a:extLst>
              <a:ext uri="{FF2B5EF4-FFF2-40B4-BE49-F238E27FC236}">
                <a16:creationId xmlns:a16="http://schemas.microsoft.com/office/drawing/2014/main" id="{6345E397-7387-FBA9-1A9D-C7F63C3A03DE}"/>
              </a:ext>
            </a:extLst>
          </p:cNvPr>
          <p:cNvPicPr>
            <a:picLocks noChangeAspect="1"/>
          </p:cNvPicPr>
          <p:nvPr/>
        </p:nvPicPr>
        <p:blipFill>
          <a:blip r:embed="rId2"/>
          <a:stretch>
            <a:fillRect/>
          </a:stretch>
        </p:blipFill>
        <p:spPr>
          <a:xfrm>
            <a:off x="814530" y="1052096"/>
            <a:ext cx="9672495" cy="5440778"/>
          </a:xfrm>
          <a:prstGeom prst="rect">
            <a:avLst/>
          </a:prstGeom>
          <a:noFill/>
        </p:spPr>
      </p:pic>
    </p:spTree>
    <p:extLst>
      <p:ext uri="{BB962C8B-B14F-4D97-AF65-F5344CB8AC3E}">
        <p14:creationId xmlns:p14="http://schemas.microsoft.com/office/powerpoint/2010/main" val="122663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59C6B-6BCC-831D-9BDE-C1F96FD55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76CC5-59D6-D768-ACEE-5BFFD32C258F}"/>
              </a:ext>
            </a:extLst>
          </p:cNvPr>
          <p:cNvSpPr>
            <a:spLocks noGrp="1"/>
          </p:cNvSpPr>
          <p:nvPr>
            <p:ph type="title"/>
          </p:nvPr>
        </p:nvSpPr>
        <p:spPr>
          <a:xfrm>
            <a:off x="2133600" y="609600"/>
            <a:ext cx="7467600" cy="899886"/>
          </a:xfrm>
        </p:spPr>
        <p:txBody>
          <a:bodyPr>
            <a:normAutofit/>
          </a:bodyPr>
          <a:lstStyle/>
          <a:p>
            <a:r>
              <a:rPr lang="en-US"/>
              <a:t>Transferring from public school</a:t>
            </a:r>
          </a:p>
        </p:txBody>
      </p:sp>
      <p:sp>
        <p:nvSpPr>
          <p:cNvPr id="3" name="Text Placeholder 2">
            <a:extLst>
              <a:ext uri="{FF2B5EF4-FFF2-40B4-BE49-F238E27FC236}">
                <a16:creationId xmlns:a16="http://schemas.microsoft.com/office/drawing/2014/main" id="{05BA1995-67E8-D896-C2A6-260EA08CDAF7}"/>
              </a:ext>
            </a:extLst>
          </p:cNvPr>
          <p:cNvSpPr>
            <a:spLocks noGrp="1"/>
          </p:cNvSpPr>
          <p:nvPr>
            <p:ph type="body" idx="1"/>
          </p:nvPr>
        </p:nvSpPr>
        <p:spPr>
          <a:xfrm>
            <a:off x="3352800" y="1843315"/>
            <a:ext cx="6096000" cy="2667000"/>
          </a:xfrm>
        </p:spPr>
        <p:txBody>
          <a:bodyPr>
            <a:normAutofit/>
          </a:bodyPr>
          <a:lstStyle/>
          <a:p>
            <a:r>
              <a:rPr lang="en-US" dirty="0"/>
              <a:t>Parents can obtain records</a:t>
            </a:r>
          </a:p>
          <a:p>
            <a:r>
              <a:rPr lang="en-US" dirty="0"/>
              <a:t>School district, TEA or charter school must verify child’s eligibility to Odyssey, the program administrator.</a:t>
            </a:r>
          </a:p>
          <a:p>
            <a:r>
              <a:rPr lang="en-US" dirty="0"/>
              <a:t>Odyssey must comply with confidentiality laws and timelines.</a:t>
            </a:r>
          </a:p>
        </p:txBody>
      </p:sp>
    </p:spTree>
    <p:extLst>
      <p:ext uri="{BB962C8B-B14F-4D97-AF65-F5344CB8AC3E}">
        <p14:creationId xmlns:p14="http://schemas.microsoft.com/office/powerpoint/2010/main" val="26839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0EC545E450A24DB22CCEA587BABF28" ma:contentTypeVersion="10" ma:contentTypeDescription="Create a new document." ma:contentTypeScope="" ma:versionID="9fa9aa2e2f84f87c75b977a4bf716757">
  <xsd:schema xmlns:xsd="http://www.w3.org/2001/XMLSchema" xmlns:xs="http://www.w3.org/2001/XMLSchema" xmlns:p="http://schemas.microsoft.com/office/2006/metadata/properties" xmlns:ns2="d0df50e1-cb18-4f4c-b6b7-82fe3fb711f2" xmlns:ns3="6053e021-0855-468d-bb85-c59b433fee0f" targetNamespace="http://schemas.microsoft.com/office/2006/metadata/properties" ma:root="true" ma:fieldsID="bab952174fda78d759889249edca6313" ns2:_="" ns3:_="">
    <xsd:import namespace="d0df50e1-cb18-4f4c-b6b7-82fe3fb711f2"/>
    <xsd:import namespace="6053e021-0855-468d-bb85-c59b433fee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df50e1-cb18-4f4c-b6b7-82fe3fb71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85c908c-54aa-414d-a10b-1af4aa47bd9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53e021-0855-468d-bb85-c59b433fee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620cd-d7ca-4115-b99c-700e7c30890c}" ma:internalName="TaxCatchAll" ma:showField="CatchAllData" ma:web="6053e021-0855-468d-bb85-c59b433fee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053e021-0855-468d-bb85-c59b433fee0f" xsi:nil="true"/>
    <lcf76f155ced4ddcb4097134ff3c332f xmlns="d0df50e1-cb18-4f4c-b6b7-82fe3fb711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7BE550-ED13-4348-81EE-709887D85672}">
  <ds:schemaRefs>
    <ds:schemaRef ds:uri="6053e021-0855-468d-bb85-c59b433fee0f"/>
    <ds:schemaRef ds:uri="d0df50e1-cb18-4f4c-b6b7-82fe3fb711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6053e021-0855-468d-bb85-c59b433fee0f"/>
    <ds:schemaRef ds:uri="6268a88b-2b48-4855-8ec3-7b97f836fd7f"/>
    <ds:schemaRef ds:uri="b2e528de-2e9e-46c3-abfb-c405fec1e79f"/>
    <ds:schemaRef ds:uri="d0df50e1-cb18-4f4c-b6b7-82fe3fb711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242</TotalTime>
  <Words>2107</Words>
  <Application>Microsoft Office PowerPoint</Application>
  <PresentationFormat>Widescreen</PresentationFormat>
  <Paragraphs>152</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Amasis MT Pro Black</vt:lpstr>
      <vt:lpstr>Arial</vt:lpstr>
      <vt:lpstr>Times New Roman</vt:lpstr>
      <vt:lpstr>Wingdings</vt:lpstr>
      <vt:lpstr>Children Friends 16x9</vt:lpstr>
      <vt:lpstr>PowerPoint Presentation</vt:lpstr>
      <vt:lpstr>Texas Educational Freedom Accounts (TEFAs)</vt:lpstr>
      <vt:lpstr>PowerPoint Presentation</vt:lpstr>
      <vt:lpstr>Approved providers or vendors</vt:lpstr>
      <vt:lpstr>Autonomy </vt:lpstr>
      <vt:lpstr>Eligible students:</vt:lpstr>
      <vt:lpstr>Prioritization</vt:lpstr>
      <vt:lpstr>Graphic from Odyssey explaining the process:</vt:lpstr>
      <vt:lpstr>Transferring from public school</vt:lpstr>
      <vt:lpstr>Parents required to:</vt:lpstr>
      <vt:lpstr>Child with disabilities</vt:lpstr>
      <vt:lpstr>Requirements for children with disabilities</vt:lpstr>
      <vt:lpstr>Let’s get started!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Osman</dc:creator>
  <cp:keywords/>
  <cp:lastModifiedBy>Beth Rogers</cp:lastModifiedBy>
  <cp:revision>6</cp:revision>
  <dcterms:created xsi:type="dcterms:W3CDTF">2025-06-06T14:55:30Z</dcterms:created>
  <dcterms:modified xsi:type="dcterms:W3CDTF">2026-01-14T17:32:28Z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0x010100430EC545E450A24DB22CCEA587BABF28</vt:lpwstr>
  </property>
  <property fmtid="{D5CDD505-2E9C-101B-9397-08002B2CF9AE}" pid="4" name="MediaServiceImageTags">
    <vt:lpwstr/>
  </property>
</Properties>
</file>